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3.xml" ContentType="application/vnd.openxmlformats-officedocument.drawingml.chart+xml"/>
  <Override PartName="/ppt/notesSlides/notesSlide6.xml" ContentType="application/vnd.openxmlformats-officedocument.presentationml.notesSl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256" r:id="rId2"/>
    <p:sldId id="288" r:id="rId3"/>
    <p:sldId id="263" r:id="rId4"/>
    <p:sldId id="279" r:id="rId5"/>
    <p:sldId id="273" r:id="rId6"/>
    <p:sldId id="280" r:id="rId7"/>
    <p:sldId id="277" r:id="rId8"/>
    <p:sldId id="281" r:id="rId9"/>
    <p:sldId id="275" r:id="rId10"/>
    <p:sldId id="282" r:id="rId11"/>
    <p:sldId id="274" r:id="rId12"/>
    <p:sldId id="283" r:id="rId13"/>
    <p:sldId id="276" r:id="rId14"/>
    <p:sldId id="284" r:id="rId15"/>
    <p:sldId id="261" r:id="rId16"/>
    <p:sldId id="285" r:id="rId17"/>
    <p:sldId id="278" r:id="rId18"/>
    <p:sldId id="286" r:id="rId19"/>
    <p:sldId id="268" r:id="rId20"/>
    <p:sldId id="287" r:id="rId21"/>
  </p:sldIdLst>
  <p:sldSz cx="9144000" cy="6858000" type="screen4x3"/>
  <p:notesSz cx="7034213" cy="1016476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69" userDrawn="1">
          <p15:clr>
            <a:srgbClr val="A4A3A4"/>
          </p15:clr>
        </p15:guide>
        <p15:guide id="2" pos="2880">
          <p15:clr>
            <a:srgbClr val="A4A3A4"/>
          </p15:clr>
        </p15:guide>
      </p15:sldGuideLst>
    </p:ext>
    <p:ext uri="{2D200454-40CA-4A62-9FC3-DE9A4176ACB9}">
      <p15:notesGuideLst xmlns:p15="http://schemas.microsoft.com/office/powerpoint/2012/main">
        <p15:guide id="1" orient="horz" pos="3202" userDrawn="1">
          <p15:clr>
            <a:srgbClr val="A4A3A4"/>
          </p15:clr>
        </p15:guide>
        <p15:guide id="2" pos="2216"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702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20" autoAdjust="0"/>
    <p:restoredTop sz="94737" autoAdjust="0"/>
  </p:normalViewPr>
  <p:slideViewPr>
    <p:cSldViewPr>
      <p:cViewPr varScale="1">
        <p:scale>
          <a:sx n="74" d="100"/>
          <a:sy n="74" d="100"/>
        </p:scale>
        <p:origin x="798" y="54"/>
      </p:cViewPr>
      <p:guideLst>
        <p:guide orient="horz" pos="2069"/>
        <p:guide pos="2880"/>
      </p:guideLst>
    </p:cSldViewPr>
  </p:slideViewPr>
  <p:notesTextViewPr>
    <p:cViewPr>
      <p:scale>
        <a:sx n="200" d="100"/>
        <a:sy n="200" d="100"/>
      </p:scale>
      <p:origin x="0" y="0"/>
    </p:cViewPr>
  </p:notesTextViewPr>
  <p:notesViewPr>
    <p:cSldViewPr showGuides="1">
      <p:cViewPr varScale="1">
        <p:scale>
          <a:sx n="76" d="100"/>
          <a:sy n="76" d="100"/>
        </p:scale>
        <p:origin x="-3978" y="-90"/>
      </p:cViewPr>
      <p:guideLst>
        <p:guide orient="horz" pos="3202"/>
        <p:guide pos="221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20" b="0" i="0" u="none" strike="noStrike" kern="1200" spc="0" baseline="0">
                <a:solidFill>
                  <a:schemeClr val="tx1">
                    <a:lumMod val="65000"/>
                    <a:lumOff val="35000"/>
                  </a:schemeClr>
                </a:solidFill>
                <a:latin typeface="+mn-lt"/>
                <a:ea typeface="+mn-ea"/>
                <a:cs typeface="+mn-cs"/>
              </a:defRPr>
            </a:pPr>
            <a:r>
              <a:rPr lang="ja-JP"/>
              <a:t>すべての介護職が</a:t>
            </a:r>
            <a:r>
              <a:rPr lang="en-US"/>
              <a:t>2</a:t>
            </a:r>
            <a:r>
              <a:rPr lang="ja-JP"/>
              <a:t>回ワクチン接種を既に済ませている</a:t>
            </a:r>
            <a:endParaRPr lang="en-US"/>
          </a:p>
          <a:p>
            <a:pPr>
              <a:defRPr/>
            </a:pPr>
            <a:r>
              <a:rPr lang="ja-JP"/>
              <a:t>事業所の割合</a:t>
            </a:r>
          </a:p>
        </c:rich>
      </c:tx>
      <c:overlay val="0"/>
      <c:spPr>
        <a:noFill/>
        <a:ln>
          <a:noFill/>
        </a:ln>
        <a:effectLst/>
      </c:spPr>
      <c:txPr>
        <a:bodyPr rot="0" spcFirstLastPara="1" vertOverflow="ellipsis" vert="horz" wrap="square" anchor="ctr" anchorCtr="1"/>
        <a:lstStyle/>
        <a:p>
          <a:pPr>
            <a:defRPr sz="132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0.33751922790675526"/>
          <c:y val="0.2140857691122669"/>
          <c:w val="0.58951450733104171"/>
          <c:h val="0.66112798358694602"/>
        </c:manualLayout>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20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'Sheet7 '!$B$39:$B$41</c:f>
              <c:strCache>
                <c:ptCount val="3"/>
                <c:pt idx="0">
                  <c:v>併設無しの在宅系</c:v>
                </c:pt>
                <c:pt idx="1">
                  <c:v>施設に併設している在宅系</c:v>
                </c:pt>
                <c:pt idx="2">
                  <c:v>施設系</c:v>
                </c:pt>
              </c:strCache>
            </c:strRef>
          </c:cat>
          <c:val>
            <c:numRef>
              <c:f>'Sheet7 '!$C$39:$C$41</c:f>
              <c:numCache>
                <c:formatCode>0.0%</c:formatCode>
                <c:ptCount val="3"/>
                <c:pt idx="0">
                  <c:v>0.126</c:v>
                </c:pt>
                <c:pt idx="1">
                  <c:v>0.37</c:v>
                </c:pt>
                <c:pt idx="2">
                  <c:v>0.71</c:v>
                </c:pt>
              </c:numCache>
            </c:numRef>
          </c:val>
          <c:extLst>
            <c:ext xmlns:c16="http://schemas.microsoft.com/office/drawing/2014/chart" uri="{C3380CC4-5D6E-409C-BE32-E72D297353CC}">
              <c16:uniqueId val="{00000000-D8BD-489F-92E2-8B0DE4A10494}"/>
            </c:ext>
          </c:extLst>
        </c:ser>
        <c:dLbls>
          <c:dLblPos val="outEnd"/>
          <c:showLegendKey val="0"/>
          <c:showVal val="1"/>
          <c:showCatName val="0"/>
          <c:showSerName val="0"/>
          <c:showPercent val="0"/>
          <c:showBubbleSize val="0"/>
        </c:dLbls>
        <c:gapWidth val="182"/>
        <c:axId val="489150048"/>
        <c:axId val="489149392"/>
      </c:barChart>
      <c:catAx>
        <c:axId val="48915004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ja-JP"/>
          </a:p>
        </c:txPr>
        <c:crossAx val="489149392"/>
        <c:crosses val="autoZero"/>
        <c:auto val="1"/>
        <c:lblAlgn val="ctr"/>
        <c:lblOffset val="100"/>
        <c:noMultiLvlLbl val="0"/>
      </c:catAx>
      <c:valAx>
        <c:axId val="489149392"/>
        <c:scaling>
          <c:orientation val="minMax"/>
        </c:scaling>
        <c:delete val="0"/>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ja-JP"/>
          </a:p>
        </c:txPr>
        <c:crossAx val="4891500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60" b="0" i="0" u="none" strike="noStrike" kern="1200" spc="0" baseline="0">
                <a:solidFill>
                  <a:schemeClr val="tx1">
                    <a:lumMod val="65000"/>
                    <a:lumOff val="35000"/>
                  </a:schemeClr>
                </a:solidFill>
                <a:latin typeface="+mn-lt"/>
                <a:ea typeface="+mn-ea"/>
                <a:cs typeface="+mn-cs"/>
              </a:defRPr>
            </a:pPr>
            <a:r>
              <a:rPr lang="ja-JP"/>
              <a:t>ワクチン未接種の事業所（接種中などは除く）</a:t>
            </a:r>
            <a:endParaRPr lang="en-US"/>
          </a:p>
        </c:rich>
      </c:tx>
      <c:layout>
        <c:manualLayout>
          <c:xMode val="edge"/>
          <c:yMode val="edge"/>
          <c:x val="0.2172175198627882"/>
          <c:y val="6.4814814814814811E-2"/>
        </c:manualLayout>
      </c:layout>
      <c:overlay val="0"/>
      <c:spPr>
        <a:noFill/>
        <a:ln>
          <a:noFill/>
        </a:ln>
        <a:effectLst/>
      </c:spPr>
      <c:txPr>
        <a:bodyPr rot="0" spcFirstLastPara="1" vertOverflow="ellipsis" vert="horz" wrap="square" anchor="ctr" anchorCtr="1"/>
        <a:lstStyle/>
        <a:p>
          <a:pPr>
            <a:defRPr sz="126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0.25764058784852123"/>
          <c:y val="0.16569383797058707"/>
          <c:w val="0.6805280186087137"/>
          <c:h val="0.71594932205626671"/>
        </c:manualLayout>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20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'Sheet7 '!$B$43:$B$45</c:f>
              <c:strCache>
                <c:ptCount val="3"/>
                <c:pt idx="0">
                  <c:v>施設系</c:v>
                </c:pt>
                <c:pt idx="1">
                  <c:v>施設併設の在宅系</c:v>
                </c:pt>
                <c:pt idx="2">
                  <c:v>併設無しの在宅系</c:v>
                </c:pt>
              </c:strCache>
            </c:strRef>
          </c:cat>
          <c:val>
            <c:numRef>
              <c:f>'Sheet7 '!$C$43:$C$45</c:f>
              <c:numCache>
                <c:formatCode>0.0%</c:formatCode>
                <c:ptCount val="3"/>
                <c:pt idx="0">
                  <c:v>5.7000000000000002E-2</c:v>
                </c:pt>
                <c:pt idx="1">
                  <c:v>0.161</c:v>
                </c:pt>
                <c:pt idx="2">
                  <c:v>0.30199999999999999</c:v>
                </c:pt>
              </c:numCache>
            </c:numRef>
          </c:val>
          <c:extLst>
            <c:ext xmlns:c16="http://schemas.microsoft.com/office/drawing/2014/chart" uri="{C3380CC4-5D6E-409C-BE32-E72D297353CC}">
              <c16:uniqueId val="{00000000-DDA5-4A3A-A3DE-53188B84DBF9}"/>
            </c:ext>
          </c:extLst>
        </c:ser>
        <c:dLbls>
          <c:dLblPos val="outEnd"/>
          <c:showLegendKey val="0"/>
          <c:showVal val="1"/>
          <c:showCatName val="0"/>
          <c:showSerName val="0"/>
          <c:showPercent val="0"/>
          <c:showBubbleSize val="0"/>
        </c:dLbls>
        <c:gapWidth val="182"/>
        <c:axId val="331404088"/>
        <c:axId val="331405072"/>
      </c:barChart>
      <c:catAx>
        <c:axId val="33140408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ja-JP"/>
          </a:p>
        </c:txPr>
        <c:crossAx val="331405072"/>
        <c:crosses val="autoZero"/>
        <c:auto val="1"/>
        <c:lblAlgn val="ctr"/>
        <c:lblOffset val="100"/>
        <c:noMultiLvlLbl val="0"/>
      </c:catAx>
      <c:valAx>
        <c:axId val="331405072"/>
        <c:scaling>
          <c:orientation val="minMax"/>
        </c:scaling>
        <c:delete val="0"/>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ja-JP"/>
          </a:p>
        </c:txPr>
        <c:crossAx val="331404088"/>
        <c:crosses val="autoZero"/>
        <c:crossBetween val="between"/>
      </c:valAx>
      <c:spPr>
        <a:noFill/>
        <a:ln>
          <a:noFill/>
        </a:ln>
        <a:effectLst/>
      </c:spPr>
    </c:plotArea>
    <c:plotVisOnly val="1"/>
    <c:dispBlanksAs val="gap"/>
    <c:showDLblsOverMax val="0"/>
  </c:chart>
  <c:spPr>
    <a:noFill/>
    <a:ln>
      <a:noFill/>
    </a:ln>
    <a:effectLst/>
  </c:spPr>
  <c:txPr>
    <a:bodyPr/>
    <a:lstStyle/>
    <a:p>
      <a:pPr>
        <a:defRPr sz="1050"/>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ja-JP" altLang="en-US"/>
              <a:t>介護保険料の全国平均水準（月額）</a:t>
            </a:r>
            <a:endParaRPr lang="ja-JP"/>
          </a:p>
        </c:rich>
      </c:tx>
      <c:overlay val="0"/>
      <c:spPr>
        <a:noFill/>
        <a:ln>
          <a:noFill/>
        </a:ln>
        <a:effectLst/>
      </c:spPr>
    </c:title>
    <c:autoTitleDeleted val="0"/>
    <c:plotArea>
      <c:layout>
        <c:manualLayout>
          <c:layoutTarget val="inner"/>
          <c:xMode val="edge"/>
          <c:yMode val="edge"/>
          <c:x val="0.14147473812431421"/>
          <c:y val="0.17709197237455351"/>
          <c:w val="0.85692798786638413"/>
          <c:h val="0.7497774400305921"/>
        </c:manualLayout>
      </c:layout>
      <c:barChart>
        <c:barDir val="col"/>
        <c:grouping val="cluster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Sheet7!$B$2:$B$9</c:f>
              <c:strCache>
                <c:ptCount val="8"/>
                <c:pt idx="0">
                  <c:v>2000年</c:v>
                </c:pt>
                <c:pt idx="1">
                  <c:v>2003年</c:v>
                </c:pt>
                <c:pt idx="2">
                  <c:v>2006年</c:v>
                </c:pt>
                <c:pt idx="3">
                  <c:v>2009年</c:v>
                </c:pt>
                <c:pt idx="4">
                  <c:v>2012年</c:v>
                </c:pt>
                <c:pt idx="5">
                  <c:v>2015年</c:v>
                </c:pt>
                <c:pt idx="6">
                  <c:v>2018年</c:v>
                </c:pt>
                <c:pt idx="7">
                  <c:v>2021年</c:v>
                </c:pt>
              </c:strCache>
            </c:strRef>
          </c:cat>
          <c:val>
            <c:numRef>
              <c:f>Sheet7!$C$2:$C$9</c:f>
              <c:numCache>
                <c:formatCode>"¥"#,##0_);[Red]\("¥"#,##0\)</c:formatCode>
                <c:ptCount val="8"/>
                <c:pt idx="0">
                  <c:v>2911</c:v>
                </c:pt>
                <c:pt idx="1">
                  <c:v>3293</c:v>
                </c:pt>
                <c:pt idx="2">
                  <c:v>4090</c:v>
                </c:pt>
                <c:pt idx="3">
                  <c:v>4160</c:v>
                </c:pt>
                <c:pt idx="4">
                  <c:v>4972</c:v>
                </c:pt>
                <c:pt idx="5">
                  <c:v>5514</c:v>
                </c:pt>
                <c:pt idx="6">
                  <c:v>5869</c:v>
                </c:pt>
                <c:pt idx="7">
                  <c:v>6014</c:v>
                </c:pt>
              </c:numCache>
            </c:numRef>
          </c:val>
          <c:extLst>
            <c:ext xmlns:c16="http://schemas.microsoft.com/office/drawing/2014/chart" uri="{C3380CC4-5D6E-409C-BE32-E72D297353CC}">
              <c16:uniqueId val="{00000000-C57C-4643-A5A6-B3234AB04A08}"/>
            </c:ext>
          </c:extLst>
        </c:ser>
        <c:dLbls>
          <c:dLblPos val="outEnd"/>
          <c:showLegendKey val="0"/>
          <c:showVal val="1"/>
          <c:showCatName val="0"/>
          <c:showSerName val="0"/>
          <c:showPercent val="0"/>
          <c:showBubbleSize val="0"/>
        </c:dLbls>
        <c:gapWidth val="100"/>
        <c:overlap val="-24"/>
        <c:axId val="195610880"/>
        <c:axId val="208207872"/>
      </c:barChart>
      <c:catAx>
        <c:axId val="195610880"/>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ja-JP"/>
          </a:p>
        </c:txPr>
        <c:crossAx val="208207872"/>
        <c:crosses val="autoZero"/>
        <c:auto val="1"/>
        <c:lblAlgn val="ctr"/>
        <c:lblOffset val="100"/>
        <c:noMultiLvlLbl val="0"/>
      </c:catAx>
      <c:valAx>
        <c:axId val="208207872"/>
        <c:scaling>
          <c:orientation val="minMax"/>
        </c:scaling>
        <c:delete val="0"/>
        <c:axPos val="l"/>
        <c:majorGridlines>
          <c:spPr>
            <a:ln w="9525" cap="flat" cmpd="sng" algn="ctr">
              <a:solidFill>
                <a:schemeClr val="tx2">
                  <a:lumMod val="15000"/>
                  <a:lumOff val="85000"/>
                </a:schemeClr>
              </a:solidFill>
              <a:round/>
            </a:ln>
            <a:effectLst/>
          </c:spPr>
        </c:majorGridlines>
        <c:numFmt formatCode="&quot;¥&quot;#,##0_);[Red]\(&quot;¥&quot;#,##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ja-JP"/>
          </a:p>
        </c:txPr>
        <c:crossAx val="1956108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ja-JP" altLang="en-US" sz="1800" b="1" dirty="0"/>
              <a:t>現行の第</a:t>
            </a:r>
            <a:r>
              <a:rPr lang="en-US" altLang="ja-JP" sz="1800" b="1" dirty="0"/>
              <a:t>3</a:t>
            </a:r>
            <a:r>
              <a:rPr lang="ja-JP" altLang="en-US" sz="1800" b="1" dirty="0"/>
              <a:t>段階の該当者</a:t>
            </a:r>
            <a:r>
              <a:rPr lang="en-US" altLang="ja-JP" sz="1800" b="1" dirty="0"/>
              <a:t>536</a:t>
            </a:r>
            <a:r>
              <a:rPr lang="ja-JP" altLang="en-US" sz="1800" b="1" dirty="0"/>
              <a:t>名</a:t>
            </a:r>
            <a:r>
              <a:rPr lang="en-US" altLang="ja-JP" sz="1800" b="1" dirty="0"/>
              <a:t>(17</a:t>
            </a:r>
            <a:r>
              <a:rPr lang="ja-JP" altLang="en-US" sz="1800" b="1" dirty="0"/>
              <a:t>施設）</a:t>
            </a:r>
            <a:endParaRPr lang="en-US" altLang="ja-JP" sz="1800" b="1" dirty="0"/>
          </a:p>
          <a:p>
            <a:pPr>
              <a:defRPr b="1"/>
            </a:pPr>
            <a:r>
              <a:rPr lang="ja-JP" altLang="en-US" sz="1800" b="1" dirty="0"/>
              <a:t>に対する見直し後の予測結果</a:t>
            </a:r>
            <a:endParaRPr lang="ja-JP" sz="1800" b="1" dirty="0"/>
          </a:p>
        </c:rich>
      </c:tx>
      <c:layout>
        <c:manualLayout>
          <c:xMode val="edge"/>
          <c:yMode val="edge"/>
          <c:x val="0.11194458535647288"/>
          <c:y val="2.5099163646275069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774-4EDE-8AF6-072FE10ED87F}"/>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C774-4EDE-8AF6-072FE10ED87F}"/>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C774-4EDE-8AF6-072FE10ED87F}"/>
              </c:ext>
            </c:extLst>
          </c:dPt>
          <c:dLbls>
            <c:dLbl>
              <c:idx val="0"/>
              <c:layout>
                <c:manualLayout>
                  <c:x val="-0.26970295858215848"/>
                  <c:y val="7.8753529087533608E-2"/>
                </c:manualLayout>
              </c:layout>
              <c:tx>
                <c:rich>
                  <a:bodyPr/>
                  <a:lstStyle/>
                  <a:p>
                    <a:r>
                      <a:rPr lang="en-US" altLang="ja-JP" dirty="0"/>
                      <a:t>44</a:t>
                    </a:r>
                    <a:r>
                      <a:rPr lang="ja-JP" altLang="en-US" dirty="0"/>
                      <a:t>％</a:t>
                    </a:r>
                  </a:p>
                  <a:p>
                    <a:r>
                      <a:rPr lang="en-US" altLang="ja-JP" dirty="0"/>
                      <a:t>236</a:t>
                    </a:r>
                    <a:r>
                      <a:rPr lang="ja-JP" altLang="en-US" dirty="0"/>
                      <a:t>名</a:t>
                    </a:r>
                  </a:p>
                </c:rich>
              </c:tx>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C774-4EDE-8AF6-072FE10ED87F}"/>
                </c:ext>
              </c:extLst>
            </c:dLbl>
            <c:dLbl>
              <c:idx val="1"/>
              <c:tx>
                <c:rich>
                  <a:bodyPr/>
                  <a:lstStyle/>
                  <a:p>
                    <a:r>
                      <a:rPr lang="en-US" altLang="ja-JP" dirty="0"/>
                      <a:t>39.4</a:t>
                    </a:r>
                    <a:r>
                      <a:rPr lang="ja-JP" altLang="en-US" dirty="0"/>
                      <a:t>％</a:t>
                    </a:r>
                    <a:r>
                      <a:rPr lang="en-US" altLang="ja-JP" dirty="0"/>
                      <a:t>211</a:t>
                    </a:r>
                    <a:r>
                      <a:rPr lang="ja-JP" altLang="en-US" dirty="0"/>
                      <a:t>名</a:t>
                    </a:r>
                  </a:p>
                </c:rich>
              </c:tx>
              <c:dLblPos val="ct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C774-4EDE-8AF6-072FE10ED87F}"/>
                </c:ext>
              </c:extLst>
            </c:dLbl>
            <c:dLbl>
              <c:idx val="2"/>
              <c:layout>
                <c:manualLayout>
                  <c:x val="0.15302938188758233"/>
                  <c:y val="0.21635246054234081"/>
                </c:manualLayout>
              </c:layout>
              <c:tx>
                <c:rich>
                  <a:bodyPr/>
                  <a:lstStyle/>
                  <a:p>
                    <a:r>
                      <a:rPr lang="en-US" altLang="ja-JP" dirty="0"/>
                      <a:t>16.6</a:t>
                    </a:r>
                    <a:r>
                      <a:rPr lang="ja-JP" altLang="en-US" dirty="0"/>
                      <a:t>％</a:t>
                    </a:r>
                  </a:p>
                  <a:p>
                    <a:r>
                      <a:rPr lang="en-US" altLang="ja-JP" dirty="0"/>
                      <a:t>89</a:t>
                    </a:r>
                    <a:r>
                      <a:rPr lang="ja-JP" altLang="en-US" dirty="0"/>
                      <a:t>名</a:t>
                    </a:r>
                  </a:p>
                </c:rich>
              </c:tx>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C774-4EDE-8AF6-072FE10ED87F}"/>
                </c:ext>
              </c:extLst>
            </c:dLbl>
            <c:spPr>
              <a:solidFill>
                <a:schemeClr val="bg1">
                  <a:alpha val="86000"/>
                </a:schemeClr>
              </a:solid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ja-JP"/>
              </a:p>
            </c:txPr>
            <c:dLblPos val="ct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Sheet7!$B$15:$B$17</c:f>
              <c:strCache>
                <c:ptCount val="3"/>
                <c:pt idx="0">
                  <c:v>第3段階①</c:v>
                </c:pt>
                <c:pt idx="1">
                  <c:v>第3段階②</c:v>
                </c:pt>
                <c:pt idx="2">
                  <c:v>不明</c:v>
                </c:pt>
              </c:strCache>
            </c:strRef>
          </c:cat>
          <c:val>
            <c:numRef>
              <c:f>Sheet7!$C$15:$C$17</c:f>
              <c:numCache>
                <c:formatCode>General</c:formatCode>
                <c:ptCount val="3"/>
                <c:pt idx="0">
                  <c:v>236</c:v>
                </c:pt>
                <c:pt idx="1">
                  <c:v>211</c:v>
                </c:pt>
                <c:pt idx="2">
                  <c:v>89</c:v>
                </c:pt>
              </c:numCache>
            </c:numRef>
          </c:val>
          <c:extLst>
            <c:ext xmlns:c16="http://schemas.microsoft.com/office/drawing/2014/chart" uri="{C3380CC4-5D6E-409C-BE32-E72D297353CC}">
              <c16:uniqueId val="{00000006-C774-4EDE-8AF6-072FE10ED87F}"/>
            </c:ext>
          </c:extLst>
        </c:ser>
        <c:ser>
          <c:idx val="1"/>
          <c:order val="1"/>
          <c:dPt>
            <c:idx val="0"/>
            <c:bubble3D val="0"/>
            <c:spPr>
              <a:solidFill>
                <a:schemeClr val="accent1"/>
              </a:solidFill>
              <a:ln w="19050">
                <a:solidFill>
                  <a:schemeClr val="lt1"/>
                </a:solidFill>
              </a:ln>
              <a:effectLst/>
            </c:spPr>
            <c:extLst>
              <c:ext xmlns:c16="http://schemas.microsoft.com/office/drawing/2014/chart" uri="{C3380CC4-5D6E-409C-BE32-E72D297353CC}">
                <c16:uniqueId val="{00000008-C774-4EDE-8AF6-072FE10ED87F}"/>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A-C774-4EDE-8AF6-072FE10ED87F}"/>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C-C774-4EDE-8AF6-072FE10ED87F}"/>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Sheet7!$B$15:$B$17</c:f>
              <c:strCache>
                <c:ptCount val="3"/>
                <c:pt idx="0">
                  <c:v>第3段階①</c:v>
                </c:pt>
                <c:pt idx="1">
                  <c:v>第3段階②</c:v>
                </c:pt>
                <c:pt idx="2">
                  <c:v>不明</c:v>
                </c:pt>
              </c:strCache>
            </c:strRef>
          </c:cat>
          <c:val>
            <c:numRef>
              <c:f>Sheet7!$D$15:$D$17</c:f>
              <c:numCache>
                <c:formatCode>0.00%</c:formatCode>
                <c:ptCount val="3"/>
                <c:pt idx="0" formatCode="0%">
                  <c:v>0.44</c:v>
                </c:pt>
                <c:pt idx="1">
                  <c:v>0.39400000000000002</c:v>
                </c:pt>
                <c:pt idx="2">
                  <c:v>0.16600000000000001</c:v>
                </c:pt>
              </c:numCache>
            </c:numRef>
          </c:val>
          <c:extLst>
            <c:ext xmlns:c16="http://schemas.microsoft.com/office/drawing/2014/chart" uri="{C3380CC4-5D6E-409C-BE32-E72D297353CC}">
              <c16:uniqueId val="{0000000D-C774-4EDE-8AF6-072FE10ED87F}"/>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r>
              <a:rPr lang="ja-JP" altLang="ja-JP" sz="1800" b="1" i="0" baseline="0">
                <a:effectLst/>
              </a:rPr>
              <a:t>介護保険料と介護給付費の推移</a:t>
            </a:r>
            <a:endParaRPr lang="ja-JP" altLang="ja-JP">
              <a:effectLst/>
            </a:endParaRPr>
          </a:p>
          <a:p>
            <a:pPr marL="0" marR="0" lvl="0" indent="0" algn="ctr" defTabSz="914400" rtl="0" eaLnBrk="1" fontAlgn="auto" latinLnBrk="0" hangingPunct="1">
              <a:lnSpc>
                <a:spcPct val="100000"/>
              </a:lnSpc>
              <a:spcBef>
                <a:spcPts val="0"/>
              </a:spcBef>
              <a:spcAft>
                <a:spcPts val="0"/>
              </a:spcAft>
              <a:buClrTx/>
              <a:buSzTx/>
              <a:buFontTx/>
              <a:buNone/>
              <a:tabLst/>
              <a:defRPr>
                <a:solidFill>
                  <a:sysClr val="windowText" lastClr="000000">
                    <a:lumMod val="65000"/>
                    <a:lumOff val="35000"/>
                  </a:sysClr>
                </a:solidFill>
              </a:defRPr>
            </a:pPr>
            <a:endParaRPr lang="ja-JP" altLang="en-US"/>
          </a:p>
        </c:rich>
      </c:tx>
      <c:layout>
        <c:manualLayout>
          <c:xMode val="edge"/>
          <c:yMode val="edge"/>
          <c:x val="0.14444444444444443"/>
          <c:y val="2.7777777777777776E-2"/>
        </c:manualLayout>
      </c:layout>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endParaRPr lang="ja-JP"/>
        </a:p>
      </c:txPr>
    </c:title>
    <c:autoTitleDeleted val="0"/>
    <c:plotArea>
      <c:layout>
        <c:manualLayout>
          <c:layoutTarget val="inner"/>
          <c:xMode val="edge"/>
          <c:yMode val="edge"/>
          <c:x val="0.11081714785651792"/>
          <c:y val="0.20106481481481481"/>
          <c:w val="0.85862729658792647"/>
          <c:h val="0.56674358413531645"/>
        </c:manualLayout>
      </c:layout>
      <c:barChart>
        <c:barDir val="col"/>
        <c:grouping val="clustered"/>
        <c:varyColors val="0"/>
        <c:ser>
          <c:idx val="0"/>
          <c:order val="0"/>
          <c:tx>
            <c:strRef>
              <c:f>Sheet7!$C$4</c:f>
              <c:strCache>
                <c:ptCount val="1"/>
                <c:pt idx="0">
                  <c:v>介護保険料</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Sheet7!$B$5:$B$12</c:f>
              <c:strCache>
                <c:ptCount val="8"/>
                <c:pt idx="0">
                  <c:v>2000年</c:v>
                </c:pt>
                <c:pt idx="1">
                  <c:v>2003年</c:v>
                </c:pt>
                <c:pt idx="2">
                  <c:v>2006年</c:v>
                </c:pt>
                <c:pt idx="3">
                  <c:v>2009年</c:v>
                </c:pt>
                <c:pt idx="4">
                  <c:v>2012年</c:v>
                </c:pt>
                <c:pt idx="5">
                  <c:v>2015年</c:v>
                </c:pt>
                <c:pt idx="6">
                  <c:v>2018年</c:v>
                </c:pt>
                <c:pt idx="7">
                  <c:v>2021年</c:v>
                </c:pt>
              </c:strCache>
            </c:strRef>
          </c:cat>
          <c:val>
            <c:numRef>
              <c:f>Sheet7!$C$5:$C$12</c:f>
              <c:numCache>
                <c:formatCode>"¥"#,##0_);[Red]\("¥"#,##0\)</c:formatCode>
                <c:ptCount val="8"/>
                <c:pt idx="0">
                  <c:v>2911</c:v>
                </c:pt>
                <c:pt idx="1">
                  <c:v>3293</c:v>
                </c:pt>
                <c:pt idx="2">
                  <c:v>4090</c:v>
                </c:pt>
                <c:pt idx="3">
                  <c:v>4160</c:v>
                </c:pt>
                <c:pt idx="4">
                  <c:v>4972</c:v>
                </c:pt>
                <c:pt idx="5">
                  <c:v>5514</c:v>
                </c:pt>
                <c:pt idx="6">
                  <c:v>5869</c:v>
                </c:pt>
                <c:pt idx="7">
                  <c:v>6014</c:v>
                </c:pt>
              </c:numCache>
            </c:numRef>
          </c:val>
          <c:extLst>
            <c:ext xmlns:c16="http://schemas.microsoft.com/office/drawing/2014/chart" uri="{C3380CC4-5D6E-409C-BE32-E72D297353CC}">
              <c16:uniqueId val="{00000000-A9F2-4EC6-A53A-518B75357CD7}"/>
            </c:ext>
          </c:extLst>
        </c:ser>
        <c:dLbls>
          <c:showLegendKey val="0"/>
          <c:showVal val="0"/>
          <c:showCatName val="0"/>
          <c:showSerName val="0"/>
          <c:showPercent val="0"/>
          <c:showBubbleSize val="0"/>
        </c:dLbls>
        <c:gapWidth val="219"/>
        <c:axId val="122799232"/>
        <c:axId val="122800768"/>
      </c:barChart>
      <c:lineChart>
        <c:grouping val="standard"/>
        <c:varyColors val="0"/>
        <c:ser>
          <c:idx val="1"/>
          <c:order val="1"/>
          <c:tx>
            <c:strRef>
              <c:f>Sheet7!$D$4</c:f>
              <c:strCache>
                <c:ptCount val="1"/>
                <c:pt idx="0">
                  <c:v>介護給付費</c:v>
                </c:pt>
              </c:strCache>
            </c:strRef>
          </c:tx>
          <c:spPr>
            <a:ln w="28575" cap="rnd">
              <a:solidFill>
                <a:schemeClr val="accent2"/>
              </a:solidFill>
              <a:round/>
            </a:ln>
            <a:effectLst/>
          </c:spPr>
          <c:marker>
            <c:symbol val="none"/>
          </c:marker>
          <c:dLbls>
            <c:dLbl>
              <c:idx val="0"/>
              <c:tx>
                <c:rich>
                  <a:bodyPr/>
                  <a:lstStyle/>
                  <a:p>
                    <a:r>
                      <a:rPr lang="en-US" altLang="ja-JP"/>
                      <a:t>3.6</a:t>
                    </a:r>
                    <a:r>
                      <a:rPr lang="ja-JP" altLang="en-US"/>
                      <a:t>兆円</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9F2-4EC6-A53A-518B75357CD7}"/>
                </c:ext>
              </c:extLst>
            </c:dLbl>
            <c:dLbl>
              <c:idx val="1"/>
              <c:layout>
                <c:manualLayout>
                  <c:x val="-1.3888888888888888E-2"/>
                  <c:y val="4.6296296296296294E-2"/>
                </c:manualLayout>
              </c:layout>
              <c:tx>
                <c:rich>
                  <a:bodyPr/>
                  <a:lstStyle/>
                  <a:p>
                    <a:r>
                      <a:rPr lang="en-US" altLang="ja-JP"/>
                      <a:t>5.7</a:t>
                    </a:r>
                    <a:r>
                      <a:rPr lang="ja-JP" altLang="en-US"/>
                      <a:t>兆円</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9F2-4EC6-A53A-518B75357CD7}"/>
                </c:ext>
              </c:extLst>
            </c:dLbl>
            <c:dLbl>
              <c:idx val="2"/>
              <c:layout>
                <c:manualLayout>
                  <c:x val="-2.2222112860892387E-2"/>
                  <c:y val="4.1666666666666664E-2"/>
                </c:manualLayout>
              </c:layout>
              <c:tx>
                <c:rich>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r>
                      <a:rPr lang="en-US" altLang="ja-JP"/>
                      <a:t>6.4</a:t>
                    </a:r>
                    <a:r>
                      <a:rPr lang="ja-JP" altLang="en-US"/>
                      <a:t>兆円</a:t>
                    </a:r>
                  </a:p>
                  <a:p>
                    <a:pPr>
                      <a:defRPr/>
                    </a:pPr>
                    <a:endParaRPr lang="ja-JP" altLang="en-US"/>
                  </a:p>
                </c:rich>
              </c:tx>
              <c:spPr>
                <a:solidFill>
                  <a:schemeClr val="bg1">
                    <a:alpha val="92000"/>
                  </a:schemeClr>
                </a:solid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extLst>
                <c:ext xmlns:c15="http://schemas.microsoft.com/office/drawing/2012/chart" uri="{CE6537A1-D6FC-4f65-9D91-7224C49458BB}">
                  <c15:layout>
                    <c:manualLayout>
                      <c:w val="9.8305555555555549E-2"/>
                      <c:h val="7.8935185185185192E-2"/>
                    </c:manualLayout>
                  </c15:layout>
                </c:ext>
                <c:ext xmlns:c16="http://schemas.microsoft.com/office/drawing/2014/chart" uri="{C3380CC4-5D6E-409C-BE32-E72D297353CC}">
                  <c16:uniqueId val="{00000003-A9F2-4EC6-A53A-518B75357CD7}"/>
                </c:ext>
              </c:extLst>
            </c:dLbl>
            <c:dLbl>
              <c:idx val="3"/>
              <c:layout>
                <c:manualLayout>
                  <c:x val="-2.5000000000000001E-2"/>
                  <c:y val="4.6296296296296294E-2"/>
                </c:manualLayout>
              </c:layout>
              <c:tx>
                <c:rich>
                  <a:bodyPr/>
                  <a:lstStyle/>
                  <a:p>
                    <a:r>
                      <a:rPr lang="en-US" altLang="ja-JP"/>
                      <a:t>7.4</a:t>
                    </a:r>
                    <a:r>
                      <a:rPr lang="ja-JP" altLang="en-US"/>
                      <a:t>兆円</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9F2-4EC6-A53A-518B75357CD7}"/>
                </c:ext>
              </c:extLst>
            </c:dLbl>
            <c:dLbl>
              <c:idx val="4"/>
              <c:layout>
                <c:manualLayout>
                  <c:x val="-1.9444444444444545E-2"/>
                  <c:y val="3.7037037037037035E-2"/>
                </c:manualLayout>
              </c:layout>
              <c:tx>
                <c:rich>
                  <a:bodyPr/>
                  <a:lstStyle/>
                  <a:p>
                    <a:r>
                      <a:rPr lang="en-US" altLang="ja-JP"/>
                      <a:t>8.8</a:t>
                    </a:r>
                    <a:r>
                      <a:rPr lang="ja-JP" altLang="en-US"/>
                      <a:t>兆円</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9F2-4EC6-A53A-518B75357CD7}"/>
                </c:ext>
              </c:extLst>
            </c:dLbl>
            <c:dLbl>
              <c:idx val="5"/>
              <c:layout>
                <c:manualLayout>
                  <c:x val="-1.3888888888888888E-2"/>
                  <c:y val="3.2407407407407406E-2"/>
                </c:manualLayout>
              </c:layout>
              <c:tx>
                <c:rich>
                  <a:bodyPr/>
                  <a:lstStyle/>
                  <a:p>
                    <a:r>
                      <a:rPr lang="en-US" altLang="ja-JP"/>
                      <a:t>9.8</a:t>
                    </a:r>
                    <a:r>
                      <a:rPr lang="ja-JP" altLang="en-US"/>
                      <a:t>兆円</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9F2-4EC6-A53A-518B75357CD7}"/>
                </c:ext>
              </c:extLst>
            </c:dLbl>
            <c:dLbl>
              <c:idx val="6"/>
              <c:layout>
                <c:manualLayout>
                  <c:x val="-1.6666666666666666E-2"/>
                  <c:y val="-2.7777777777777863E-2"/>
                </c:manualLayout>
              </c:layout>
              <c:tx>
                <c:rich>
                  <a:bodyPr/>
                  <a:lstStyle/>
                  <a:p>
                    <a:r>
                      <a:rPr lang="en-US" altLang="ja-JP"/>
                      <a:t>11.1</a:t>
                    </a:r>
                    <a:r>
                      <a:rPr lang="ja-JP" altLang="en-US"/>
                      <a:t>兆円</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9F2-4EC6-A53A-518B75357CD7}"/>
                </c:ext>
              </c:extLst>
            </c:dLbl>
            <c:spPr>
              <a:solidFill>
                <a:schemeClr val="bg1">
                  <a:alpha val="92000"/>
                </a:schemeClr>
              </a:solid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Sheet7!$B$5:$B$12</c:f>
              <c:strCache>
                <c:ptCount val="8"/>
                <c:pt idx="0">
                  <c:v>2000年</c:v>
                </c:pt>
                <c:pt idx="1">
                  <c:v>2003年</c:v>
                </c:pt>
                <c:pt idx="2">
                  <c:v>2006年</c:v>
                </c:pt>
                <c:pt idx="3">
                  <c:v>2009年</c:v>
                </c:pt>
                <c:pt idx="4">
                  <c:v>2012年</c:v>
                </c:pt>
                <c:pt idx="5">
                  <c:v>2015年</c:v>
                </c:pt>
                <c:pt idx="6">
                  <c:v>2018年</c:v>
                </c:pt>
                <c:pt idx="7">
                  <c:v>2021年</c:v>
                </c:pt>
              </c:strCache>
            </c:strRef>
          </c:cat>
          <c:val>
            <c:numRef>
              <c:f>Sheet7!$D$5:$D$12</c:f>
              <c:numCache>
                <c:formatCode>General</c:formatCode>
                <c:ptCount val="8"/>
                <c:pt idx="0">
                  <c:v>1140</c:v>
                </c:pt>
                <c:pt idx="1">
                  <c:v>2280</c:v>
                </c:pt>
                <c:pt idx="2">
                  <c:v>2560</c:v>
                </c:pt>
                <c:pt idx="3">
                  <c:v>2960</c:v>
                </c:pt>
                <c:pt idx="4">
                  <c:v>3560</c:v>
                </c:pt>
                <c:pt idx="5">
                  <c:v>3920</c:v>
                </c:pt>
                <c:pt idx="6">
                  <c:v>4440</c:v>
                </c:pt>
              </c:numCache>
            </c:numRef>
          </c:val>
          <c:smooth val="0"/>
          <c:extLst>
            <c:ext xmlns:c16="http://schemas.microsoft.com/office/drawing/2014/chart" uri="{C3380CC4-5D6E-409C-BE32-E72D297353CC}">
              <c16:uniqueId val="{00000008-A9F2-4EC6-A53A-518B75357CD7}"/>
            </c:ext>
          </c:extLst>
        </c:ser>
        <c:dLbls>
          <c:showLegendKey val="0"/>
          <c:showVal val="0"/>
          <c:showCatName val="0"/>
          <c:showSerName val="0"/>
          <c:showPercent val="0"/>
          <c:showBubbleSize val="0"/>
        </c:dLbls>
        <c:marker val="1"/>
        <c:smooth val="0"/>
        <c:axId val="122799232"/>
        <c:axId val="122800768"/>
      </c:lineChart>
      <c:catAx>
        <c:axId val="1227992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22800768"/>
        <c:crosses val="autoZero"/>
        <c:auto val="1"/>
        <c:lblAlgn val="ctr"/>
        <c:lblOffset val="100"/>
        <c:noMultiLvlLbl val="0"/>
      </c:catAx>
      <c:valAx>
        <c:axId val="122800768"/>
        <c:scaling>
          <c:orientation val="minMax"/>
        </c:scaling>
        <c:delete val="0"/>
        <c:axPos val="l"/>
        <c:majorGridlines>
          <c:spPr>
            <a:ln w="9525" cap="flat" cmpd="sng" algn="ctr">
              <a:solidFill>
                <a:schemeClr val="tx1">
                  <a:lumMod val="15000"/>
                  <a:lumOff val="85000"/>
                </a:schemeClr>
              </a:solidFill>
              <a:round/>
            </a:ln>
            <a:effectLst/>
          </c:spPr>
        </c:majorGridlines>
        <c:numFmt formatCode="&quot;¥&quot;#,##0_);[Red]\(&quot;¥&quot;#,##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227992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1"/>
            <a:ext cx="3048369" cy="507687"/>
          </a:xfrm>
          <a:prstGeom prst="rect">
            <a:avLst/>
          </a:prstGeom>
        </p:spPr>
        <p:txBody>
          <a:bodyPr vert="horz" lIns="90720" tIns="45359" rIns="90720" bIns="45359"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984274" y="1"/>
            <a:ext cx="3048369" cy="507687"/>
          </a:xfrm>
          <a:prstGeom prst="rect">
            <a:avLst/>
          </a:prstGeom>
        </p:spPr>
        <p:txBody>
          <a:bodyPr vert="horz" lIns="90720" tIns="45359" rIns="90720" bIns="45359" rtlCol="0"/>
          <a:lstStyle>
            <a:lvl1pPr algn="r">
              <a:defRPr sz="1200"/>
            </a:lvl1pPr>
          </a:lstStyle>
          <a:p>
            <a:fld id="{6956EDA7-5E7F-4FF5-B1C6-EE5BBC01B4C8}" type="datetimeFigureOut">
              <a:rPr kumimoji="1" lang="ja-JP" altLang="en-US" smtClean="0"/>
              <a:t>2021/12/22</a:t>
            </a:fld>
            <a:endParaRPr kumimoji="1" lang="ja-JP" altLang="en-US"/>
          </a:p>
        </p:txBody>
      </p:sp>
      <p:sp>
        <p:nvSpPr>
          <p:cNvPr id="4" name="フッター プレースホルダー 3"/>
          <p:cNvSpPr>
            <a:spLocks noGrp="1"/>
          </p:cNvSpPr>
          <p:nvPr>
            <p:ph type="ftr" sz="quarter" idx="2"/>
          </p:nvPr>
        </p:nvSpPr>
        <p:spPr>
          <a:xfrm>
            <a:off x="2" y="9655500"/>
            <a:ext cx="3048369" cy="507687"/>
          </a:xfrm>
          <a:prstGeom prst="rect">
            <a:avLst/>
          </a:prstGeom>
        </p:spPr>
        <p:txBody>
          <a:bodyPr vert="horz" lIns="90720" tIns="45359" rIns="90720" bIns="45359"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984274" y="9655500"/>
            <a:ext cx="3048369" cy="507687"/>
          </a:xfrm>
          <a:prstGeom prst="rect">
            <a:avLst/>
          </a:prstGeom>
        </p:spPr>
        <p:txBody>
          <a:bodyPr vert="horz" lIns="90720" tIns="45359" rIns="90720" bIns="45359" rtlCol="0" anchor="b"/>
          <a:lstStyle>
            <a:lvl1pPr algn="r">
              <a:defRPr sz="1200"/>
            </a:lvl1pPr>
          </a:lstStyle>
          <a:p>
            <a:fld id="{49C4E38A-E7C9-41E7-954F-AB68E74F5BD0}" type="slidenum">
              <a:rPr kumimoji="1" lang="ja-JP" altLang="en-US" smtClean="0"/>
              <a:t>‹#›</a:t>
            </a:fld>
            <a:endParaRPr kumimoji="1" lang="ja-JP" altLang="en-US"/>
          </a:p>
        </p:txBody>
      </p:sp>
    </p:spTree>
    <p:extLst>
      <p:ext uri="{BB962C8B-B14F-4D97-AF65-F5344CB8AC3E}">
        <p14:creationId xmlns:p14="http://schemas.microsoft.com/office/powerpoint/2010/main" val="21971857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スライド イメージ プレースホルダー 3"/>
          <p:cNvSpPr>
            <a:spLocks noGrp="1" noRot="1" noChangeAspect="1"/>
          </p:cNvSpPr>
          <p:nvPr>
            <p:ph type="sldImg" idx="2"/>
          </p:nvPr>
        </p:nvSpPr>
        <p:spPr>
          <a:xfrm>
            <a:off x="128588" y="0"/>
            <a:ext cx="6777037" cy="5083175"/>
          </a:xfrm>
          <a:prstGeom prst="rect">
            <a:avLst/>
          </a:prstGeom>
          <a:noFill/>
          <a:ln w="12700">
            <a:noFill/>
          </a:ln>
        </p:spPr>
        <p:txBody>
          <a:bodyPr vert="horz" lIns="94713" tIns="47357" rIns="94713" bIns="47357" rtlCol="0" anchor="ctr"/>
          <a:lstStyle/>
          <a:p>
            <a:endParaRPr lang="ja-JP" altLang="en-US"/>
          </a:p>
        </p:txBody>
      </p:sp>
      <p:sp>
        <p:nvSpPr>
          <p:cNvPr id="5" name="ノート プレースホルダー 4"/>
          <p:cNvSpPr>
            <a:spLocks noGrp="1"/>
          </p:cNvSpPr>
          <p:nvPr>
            <p:ph type="body" sz="quarter" idx="3"/>
          </p:nvPr>
        </p:nvSpPr>
        <p:spPr>
          <a:xfrm>
            <a:off x="2" y="5081594"/>
            <a:ext cx="7034212" cy="5006946"/>
          </a:xfrm>
          <a:prstGeom prst="rect">
            <a:avLst/>
          </a:prstGeom>
        </p:spPr>
        <p:txBody>
          <a:bodyPr vert="horz" lIns="94713" tIns="47357" rIns="94713" bIns="47357" rtlCol="0"/>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cxnSp>
        <p:nvCxnSpPr>
          <p:cNvPr id="3" name="直線コネクタ 2"/>
          <p:cNvCxnSpPr/>
          <p:nvPr/>
        </p:nvCxnSpPr>
        <p:spPr>
          <a:xfrm>
            <a:off x="0" y="5081594"/>
            <a:ext cx="7155846"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67862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600" kern="1200">
        <a:solidFill>
          <a:schemeClr val="tx1"/>
        </a:solidFill>
        <a:latin typeface="+mn-lt"/>
        <a:ea typeface="+mn-ea"/>
        <a:cs typeface="+mn-cs"/>
      </a:defRPr>
    </a:lvl1pPr>
    <a:lvl2pPr marL="457200" algn="l" defTabSz="914400" rtl="0" eaLnBrk="1" latinLnBrk="0" hangingPunct="1">
      <a:defRPr kumimoji="1" sz="1600" kern="1200">
        <a:solidFill>
          <a:schemeClr val="tx1"/>
        </a:solidFill>
        <a:latin typeface="+mn-lt"/>
        <a:ea typeface="+mn-ea"/>
        <a:cs typeface="+mn-cs"/>
      </a:defRPr>
    </a:lvl2pPr>
    <a:lvl3pPr marL="914400" algn="l" defTabSz="914400" rtl="0" eaLnBrk="1" latinLnBrk="0" hangingPunct="1">
      <a:defRPr kumimoji="1" sz="1600" kern="1200">
        <a:solidFill>
          <a:schemeClr val="tx1"/>
        </a:solidFill>
        <a:latin typeface="+mn-lt"/>
        <a:ea typeface="+mn-ea"/>
        <a:cs typeface="+mn-cs"/>
      </a:defRPr>
    </a:lvl3pPr>
    <a:lvl4pPr marL="1371600" algn="l" defTabSz="914400" rtl="0" eaLnBrk="1" latinLnBrk="0" hangingPunct="1">
      <a:defRPr kumimoji="1" sz="1600" kern="1200">
        <a:solidFill>
          <a:schemeClr val="tx1"/>
        </a:solidFill>
        <a:latin typeface="+mn-lt"/>
        <a:ea typeface="+mn-ea"/>
        <a:cs typeface="+mn-cs"/>
      </a:defRPr>
    </a:lvl4pPr>
    <a:lvl5pPr marL="1828800" algn="l" defTabSz="914400" rtl="0" eaLnBrk="1" latinLnBrk="0" hangingPunct="1">
      <a:defRPr kumimoji="1" sz="16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8588" y="0"/>
            <a:ext cx="6777037" cy="5083175"/>
          </a:xfrm>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日付・名前等は変更してご自由にお使いください。</a:t>
            </a:r>
          </a:p>
        </p:txBody>
      </p:sp>
      <p:sp>
        <p:nvSpPr>
          <p:cNvPr id="4" name="スライド番号プレースホルダー 3"/>
          <p:cNvSpPr>
            <a:spLocks noGrp="1"/>
          </p:cNvSpPr>
          <p:nvPr>
            <p:ph type="sldNum" sz="quarter" idx="10"/>
          </p:nvPr>
        </p:nvSpPr>
        <p:spPr>
          <a:xfrm>
            <a:off x="4000022" y="9674482"/>
            <a:ext cx="3048159" cy="508238"/>
          </a:xfrm>
          <a:prstGeom prst="rect">
            <a:avLst/>
          </a:prstGeom>
        </p:spPr>
        <p:txBody>
          <a:bodyPr lIns="90720" tIns="45359" rIns="90720" bIns="45359"/>
          <a:lstStyle/>
          <a:p>
            <a:fld id="{86713E11-D7FB-4BD1-8457-02BC0F443989}" type="slidenum">
              <a:rPr kumimoji="1" lang="ja-JP" altLang="en-US" smtClean="0"/>
              <a:t>1</a:t>
            </a:fld>
            <a:endParaRPr kumimoji="1" lang="ja-JP" altLang="en-US"/>
          </a:p>
        </p:txBody>
      </p:sp>
    </p:spTree>
    <p:extLst>
      <p:ext uri="{BB962C8B-B14F-4D97-AF65-F5344CB8AC3E}">
        <p14:creationId xmlns:p14="http://schemas.microsoft.com/office/powerpoint/2010/main" val="12248731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41932868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8588" y="0"/>
            <a:ext cx="6777037" cy="5083175"/>
          </a:xfrm>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a:xfrm>
            <a:off x="4000022" y="9674482"/>
            <a:ext cx="3048159" cy="508238"/>
          </a:xfrm>
          <a:prstGeom prst="rect">
            <a:avLst/>
          </a:prstGeom>
        </p:spPr>
        <p:txBody>
          <a:bodyPr lIns="90720" tIns="45359" rIns="90720" bIns="45359"/>
          <a:lstStyle/>
          <a:p>
            <a:fld id="{86713E11-D7FB-4BD1-8457-02BC0F443989}" type="slidenum">
              <a:rPr kumimoji="1" lang="ja-JP" altLang="en-US" smtClean="0"/>
              <a:t>19</a:t>
            </a:fld>
            <a:endParaRPr kumimoji="1" lang="ja-JP" altLang="en-US"/>
          </a:p>
        </p:txBody>
      </p:sp>
    </p:spTree>
    <p:extLst>
      <p:ext uri="{BB962C8B-B14F-4D97-AF65-F5344CB8AC3E}">
        <p14:creationId xmlns:p14="http://schemas.microsoft.com/office/powerpoint/2010/main" val="4688880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8068280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300" y="-41275"/>
            <a:ext cx="6796088" cy="5097463"/>
          </a:xfrm>
        </p:spPr>
      </p:sp>
      <p:sp>
        <p:nvSpPr>
          <p:cNvPr id="3" name="ノート プレースホルダー 2"/>
          <p:cNvSpPr>
            <a:spLocks noGrp="1"/>
          </p:cNvSpPr>
          <p:nvPr>
            <p:ph type="body" idx="1"/>
          </p:nvPr>
        </p:nvSpPr>
        <p:spPr/>
        <p:txBody>
          <a:bodyPr/>
          <a:lstStyle/>
          <a:p>
            <a:endParaRPr lang="en-US" altLang="ja-JP" dirty="0">
              <a:solidFill>
                <a:schemeClr val="tx1"/>
              </a:solidFill>
            </a:endParaRPr>
          </a:p>
        </p:txBody>
      </p:sp>
      <p:sp>
        <p:nvSpPr>
          <p:cNvPr id="4" name="スライド番号プレースホルダー 3"/>
          <p:cNvSpPr>
            <a:spLocks noGrp="1"/>
          </p:cNvSpPr>
          <p:nvPr>
            <p:ph type="sldNum" sz="quarter" idx="10"/>
          </p:nvPr>
        </p:nvSpPr>
        <p:spPr>
          <a:xfrm>
            <a:off x="4000022" y="9674482"/>
            <a:ext cx="3048159" cy="508238"/>
          </a:xfrm>
          <a:prstGeom prst="rect">
            <a:avLst/>
          </a:prstGeom>
        </p:spPr>
        <p:txBody>
          <a:bodyPr lIns="90720" tIns="45359" rIns="90720" bIns="45359"/>
          <a:lstStyle/>
          <a:p>
            <a:fld id="{86713E11-D7FB-4BD1-8457-02BC0F443989}" type="slidenum">
              <a:rPr kumimoji="1" lang="ja-JP" altLang="en-US" smtClean="0"/>
              <a:t>3</a:t>
            </a:fld>
            <a:endParaRPr kumimoji="1" lang="ja-JP" altLang="en-US"/>
          </a:p>
        </p:txBody>
      </p:sp>
    </p:spTree>
    <p:extLst>
      <p:ext uri="{BB962C8B-B14F-4D97-AF65-F5344CB8AC3E}">
        <p14:creationId xmlns:p14="http://schemas.microsoft.com/office/powerpoint/2010/main" val="40508884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8588" y="0"/>
            <a:ext cx="6777037" cy="5083175"/>
          </a:xfrm>
        </p:spPr>
      </p:sp>
      <p:sp>
        <p:nvSpPr>
          <p:cNvPr id="3" name="ノート プレースホルダー 2"/>
          <p:cNvSpPr>
            <a:spLocks noGrp="1"/>
          </p:cNvSpPr>
          <p:nvPr>
            <p:ph type="body" idx="1"/>
          </p:nvPr>
        </p:nvSpPr>
        <p:spPr/>
        <p:txBody>
          <a:bodyPr/>
          <a:lstStyle/>
          <a:p>
            <a:endParaRPr lang="en-US" altLang="ja-JP" dirty="0"/>
          </a:p>
        </p:txBody>
      </p:sp>
    </p:spTree>
    <p:extLst>
      <p:ext uri="{BB962C8B-B14F-4D97-AF65-F5344CB8AC3E}">
        <p14:creationId xmlns:p14="http://schemas.microsoft.com/office/powerpoint/2010/main" val="4570063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5766842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8588" y="0"/>
            <a:ext cx="6777037" cy="5083175"/>
          </a:xfrm>
        </p:spPr>
      </p:sp>
      <p:sp>
        <p:nvSpPr>
          <p:cNvPr id="3" name="ノート プレースホルダー 2"/>
          <p:cNvSpPr>
            <a:spLocks noGrp="1"/>
          </p:cNvSpPr>
          <p:nvPr>
            <p:ph type="body" idx="1"/>
          </p:nvPr>
        </p:nvSpPr>
        <p:spPr/>
        <p:txBody>
          <a:bodyPr/>
          <a:lstStyle/>
          <a:p>
            <a:endParaRPr lang="en-US" altLang="ja-JP" dirty="0"/>
          </a:p>
        </p:txBody>
      </p:sp>
    </p:spTree>
    <p:extLst>
      <p:ext uri="{BB962C8B-B14F-4D97-AF65-F5344CB8AC3E}">
        <p14:creationId xmlns:p14="http://schemas.microsoft.com/office/powerpoint/2010/main" val="4570063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8588" y="0"/>
            <a:ext cx="6777037" cy="5083175"/>
          </a:xfrm>
        </p:spPr>
      </p:sp>
      <p:sp>
        <p:nvSpPr>
          <p:cNvPr id="3" name="ノート プレースホルダー 2"/>
          <p:cNvSpPr>
            <a:spLocks noGrp="1"/>
          </p:cNvSpPr>
          <p:nvPr>
            <p:ph type="body" idx="1"/>
          </p:nvPr>
        </p:nvSpPr>
        <p:spPr/>
        <p:txBody>
          <a:bodyPr/>
          <a:lstStyle/>
          <a:p>
            <a:endParaRPr lang="en-US" altLang="ja-JP" dirty="0"/>
          </a:p>
        </p:txBody>
      </p:sp>
    </p:spTree>
    <p:extLst>
      <p:ext uri="{BB962C8B-B14F-4D97-AF65-F5344CB8AC3E}">
        <p14:creationId xmlns:p14="http://schemas.microsoft.com/office/powerpoint/2010/main" val="22807511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8588" y="0"/>
            <a:ext cx="6777037" cy="5083175"/>
          </a:xfrm>
        </p:spPr>
      </p:sp>
      <p:sp>
        <p:nvSpPr>
          <p:cNvPr id="3" name="ノート プレースホルダー 2"/>
          <p:cNvSpPr>
            <a:spLocks noGrp="1"/>
          </p:cNvSpPr>
          <p:nvPr>
            <p:ph type="body" idx="1"/>
          </p:nvPr>
        </p:nvSpPr>
        <p:spPr/>
        <p:txBody>
          <a:bodyPr/>
          <a:lstStyle/>
          <a:p>
            <a:endParaRPr kumimoji="1" lang="en-US" altLang="ja-JP" dirty="0"/>
          </a:p>
        </p:txBody>
      </p:sp>
    </p:spTree>
    <p:extLst>
      <p:ext uri="{BB962C8B-B14F-4D97-AF65-F5344CB8AC3E}">
        <p14:creationId xmlns:p14="http://schemas.microsoft.com/office/powerpoint/2010/main" val="14131872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8588" y="0"/>
            <a:ext cx="6777037" cy="5083175"/>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7866951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9375" y="-66675"/>
            <a:ext cx="6867525" cy="5149850"/>
          </a:xfrm>
        </p:spPr>
      </p:sp>
      <p:sp>
        <p:nvSpPr>
          <p:cNvPr id="3" name="ノート プレースホルダー 2"/>
          <p:cNvSpPr>
            <a:spLocks noGrp="1"/>
          </p:cNvSpPr>
          <p:nvPr>
            <p:ph type="body" idx="1"/>
          </p:nvPr>
        </p:nvSpPr>
        <p:spPr/>
        <p:txBody>
          <a:bodyPr/>
          <a:lstStyle/>
          <a:p>
            <a:pPr defTabSz="907200"/>
            <a:endParaRPr lang="en-US" altLang="ja-JP" dirty="0"/>
          </a:p>
        </p:txBody>
      </p:sp>
      <p:sp>
        <p:nvSpPr>
          <p:cNvPr id="4" name="スライド番号プレースホルダー 3"/>
          <p:cNvSpPr>
            <a:spLocks noGrp="1"/>
          </p:cNvSpPr>
          <p:nvPr>
            <p:ph type="sldNum" sz="quarter" idx="10"/>
          </p:nvPr>
        </p:nvSpPr>
        <p:spPr>
          <a:xfrm>
            <a:off x="4000022" y="9674482"/>
            <a:ext cx="3048159" cy="508238"/>
          </a:xfrm>
          <a:prstGeom prst="rect">
            <a:avLst/>
          </a:prstGeom>
        </p:spPr>
        <p:txBody>
          <a:bodyPr lIns="90720" tIns="45359" rIns="90720" bIns="45359"/>
          <a:lstStyle/>
          <a:p>
            <a:fld id="{86713E11-D7FB-4BD1-8457-02BC0F443989}" type="slidenum">
              <a:rPr kumimoji="1" lang="ja-JP" altLang="en-US" smtClean="0"/>
              <a:t>15</a:t>
            </a:fld>
            <a:endParaRPr kumimoji="1" lang="ja-JP" altLang="en-US"/>
          </a:p>
        </p:txBody>
      </p:sp>
    </p:spTree>
    <p:extLst>
      <p:ext uri="{BB962C8B-B14F-4D97-AF65-F5344CB8AC3E}">
        <p14:creationId xmlns:p14="http://schemas.microsoft.com/office/powerpoint/2010/main" val="6573381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E5C431F0-ADA8-422A-800C-043E967D21F0}" type="datetime1">
              <a:rPr kumimoji="1" lang="ja-JP" altLang="en-US" smtClean="0"/>
              <a:t>2021/12/22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87EF5BE-32B3-4C62-80B7-0FDDACD4450E}" type="slidenum">
              <a:rPr kumimoji="1" lang="ja-JP" altLang="en-US" smtClean="0"/>
              <a:t>‹#›</a:t>
            </a:fld>
            <a:endParaRPr kumimoji="1" lang="ja-JP" altLang="en-US"/>
          </a:p>
        </p:txBody>
      </p:sp>
    </p:spTree>
    <p:extLst>
      <p:ext uri="{BB962C8B-B14F-4D97-AF65-F5344CB8AC3E}">
        <p14:creationId xmlns:p14="http://schemas.microsoft.com/office/powerpoint/2010/main" val="10001244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2094C863-BA84-4DA9-9C28-D3297419168A}" type="datetime1">
              <a:rPr kumimoji="1" lang="ja-JP" altLang="en-US" smtClean="0"/>
              <a:t>2021/12/22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87EF5BE-32B3-4C62-80B7-0FDDACD4450E}" type="slidenum">
              <a:rPr kumimoji="1" lang="ja-JP" altLang="en-US" smtClean="0"/>
              <a:t>‹#›</a:t>
            </a:fld>
            <a:endParaRPr kumimoji="1" lang="ja-JP" altLang="en-US"/>
          </a:p>
        </p:txBody>
      </p:sp>
    </p:spTree>
    <p:extLst>
      <p:ext uri="{BB962C8B-B14F-4D97-AF65-F5344CB8AC3E}">
        <p14:creationId xmlns:p14="http://schemas.microsoft.com/office/powerpoint/2010/main" val="39724726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A35DDA9-C877-4327-9E67-62A009311D00}" type="datetime1">
              <a:rPr kumimoji="1" lang="ja-JP" altLang="en-US" smtClean="0"/>
              <a:t>2021/12/22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87EF5BE-32B3-4C62-80B7-0FDDACD4450E}" type="slidenum">
              <a:rPr kumimoji="1" lang="ja-JP" altLang="en-US" smtClean="0"/>
              <a:t>‹#›</a:t>
            </a:fld>
            <a:endParaRPr kumimoji="1" lang="ja-JP" altLang="en-US"/>
          </a:p>
        </p:txBody>
      </p:sp>
    </p:spTree>
    <p:extLst>
      <p:ext uri="{BB962C8B-B14F-4D97-AF65-F5344CB8AC3E}">
        <p14:creationId xmlns:p14="http://schemas.microsoft.com/office/powerpoint/2010/main" val="22831937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ー 3"/>
          <p:cNvSpPr>
            <a:spLocks noGrp="1"/>
          </p:cNvSpPr>
          <p:nvPr>
            <p:ph type="dt" sz="half" idx="10"/>
          </p:nvPr>
        </p:nvSpPr>
        <p:spPr/>
        <p:txBody>
          <a:bodyPr/>
          <a:lstStyle/>
          <a:p>
            <a:fld id="{8567F5DD-CAE0-42B6-917E-5B72DD6C4F2B}" type="datetime1">
              <a:rPr kumimoji="1" lang="ja-JP" altLang="en-US" smtClean="0"/>
              <a:t>2021/12/22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87EF5BE-32B3-4C62-80B7-0FDDACD4450E}" type="slidenum">
              <a:rPr kumimoji="1" lang="ja-JP" altLang="en-US" smtClean="0"/>
              <a:t>‹#›</a:t>
            </a:fld>
            <a:endParaRPr kumimoji="1" lang="ja-JP" altLang="en-US" dirty="0"/>
          </a:p>
        </p:txBody>
      </p:sp>
    </p:spTree>
    <p:extLst>
      <p:ext uri="{BB962C8B-B14F-4D97-AF65-F5344CB8AC3E}">
        <p14:creationId xmlns:p14="http://schemas.microsoft.com/office/powerpoint/2010/main" val="14183247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047362FC-2CEF-4E89-B318-A419F9A66D7E}" type="datetime1">
              <a:rPr kumimoji="1" lang="ja-JP" altLang="en-US" smtClean="0"/>
              <a:t>2021/12/22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87EF5BE-32B3-4C62-80B7-0FDDACD4450E}" type="slidenum">
              <a:rPr kumimoji="1" lang="ja-JP" altLang="en-US" smtClean="0"/>
              <a:t>‹#›</a:t>
            </a:fld>
            <a:endParaRPr kumimoji="1" lang="ja-JP" altLang="en-US"/>
          </a:p>
        </p:txBody>
      </p:sp>
    </p:spTree>
    <p:extLst>
      <p:ext uri="{BB962C8B-B14F-4D97-AF65-F5344CB8AC3E}">
        <p14:creationId xmlns:p14="http://schemas.microsoft.com/office/powerpoint/2010/main" val="40717680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461DEB9B-DBD4-4208-A6D7-22455F62EB69}" type="datetime1">
              <a:rPr kumimoji="1" lang="ja-JP" altLang="en-US" smtClean="0"/>
              <a:t>2021/12/22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87EF5BE-32B3-4C62-80B7-0FDDACD4450E}" type="slidenum">
              <a:rPr kumimoji="1" lang="ja-JP" altLang="en-US" smtClean="0"/>
              <a:t>‹#›</a:t>
            </a:fld>
            <a:endParaRPr kumimoji="1" lang="ja-JP" altLang="en-US"/>
          </a:p>
        </p:txBody>
      </p:sp>
    </p:spTree>
    <p:extLst>
      <p:ext uri="{BB962C8B-B14F-4D97-AF65-F5344CB8AC3E}">
        <p14:creationId xmlns:p14="http://schemas.microsoft.com/office/powerpoint/2010/main" val="2046494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048FB3B9-1BE4-4E36-93CD-5FA0A809DF23}" type="datetime1">
              <a:rPr kumimoji="1" lang="ja-JP" altLang="en-US" smtClean="0"/>
              <a:t>2021/12/22</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787EF5BE-32B3-4C62-80B7-0FDDACD4450E}" type="slidenum">
              <a:rPr kumimoji="1" lang="ja-JP" altLang="en-US" smtClean="0"/>
              <a:t>‹#›</a:t>
            </a:fld>
            <a:endParaRPr kumimoji="1" lang="ja-JP" altLang="en-US"/>
          </a:p>
        </p:txBody>
      </p:sp>
    </p:spTree>
    <p:extLst>
      <p:ext uri="{BB962C8B-B14F-4D97-AF65-F5344CB8AC3E}">
        <p14:creationId xmlns:p14="http://schemas.microsoft.com/office/powerpoint/2010/main" val="4079122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A572148C-863C-4DC3-8686-601119629B9A}" type="datetime1">
              <a:rPr kumimoji="1" lang="ja-JP" altLang="en-US" smtClean="0"/>
              <a:t>2021/12/22</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787EF5BE-32B3-4C62-80B7-0FDDACD4450E}" type="slidenum">
              <a:rPr kumimoji="1" lang="ja-JP" altLang="en-US" smtClean="0"/>
              <a:t>‹#›</a:t>
            </a:fld>
            <a:endParaRPr kumimoji="1" lang="ja-JP" altLang="en-US"/>
          </a:p>
        </p:txBody>
      </p:sp>
    </p:spTree>
    <p:extLst>
      <p:ext uri="{BB962C8B-B14F-4D97-AF65-F5344CB8AC3E}">
        <p14:creationId xmlns:p14="http://schemas.microsoft.com/office/powerpoint/2010/main" val="17050625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827A8DD5-D30B-402A-B403-E4C800E0E17D}" type="datetime1">
              <a:rPr kumimoji="1" lang="ja-JP" altLang="en-US" smtClean="0"/>
              <a:t>2021/12/22</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787EF5BE-32B3-4C62-80B7-0FDDACD4450E}" type="slidenum">
              <a:rPr kumimoji="1" lang="ja-JP" altLang="en-US" smtClean="0"/>
              <a:t>‹#›</a:t>
            </a:fld>
            <a:endParaRPr kumimoji="1" lang="ja-JP" altLang="en-US"/>
          </a:p>
        </p:txBody>
      </p:sp>
    </p:spTree>
    <p:extLst>
      <p:ext uri="{BB962C8B-B14F-4D97-AF65-F5344CB8AC3E}">
        <p14:creationId xmlns:p14="http://schemas.microsoft.com/office/powerpoint/2010/main" val="37404706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BF0905E8-2535-48A9-BBE4-0A05836C829F}" type="datetime1">
              <a:rPr kumimoji="1" lang="ja-JP" altLang="en-US" smtClean="0"/>
              <a:t>2021/12/22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87EF5BE-32B3-4C62-80B7-0FDDACD4450E}" type="slidenum">
              <a:rPr kumimoji="1" lang="ja-JP" altLang="en-US" smtClean="0"/>
              <a:t>‹#›</a:t>
            </a:fld>
            <a:endParaRPr kumimoji="1" lang="ja-JP" altLang="en-US"/>
          </a:p>
        </p:txBody>
      </p:sp>
    </p:spTree>
    <p:extLst>
      <p:ext uri="{BB962C8B-B14F-4D97-AF65-F5344CB8AC3E}">
        <p14:creationId xmlns:p14="http://schemas.microsoft.com/office/powerpoint/2010/main" val="42718725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DD2DBBF2-15A3-4B4D-BB62-5BC8B1ECF087}" type="datetime1">
              <a:rPr kumimoji="1" lang="ja-JP" altLang="en-US" smtClean="0"/>
              <a:t>2021/12/22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87EF5BE-32B3-4C62-80B7-0FDDACD4450E}" type="slidenum">
              <a:rPr kumimoji="1" lang="ja-JP" altLang="en-US" smtClean="0"/>
              <a:t>‹#›</a:t>
            </a:fld>
            <a:endParaRPr kumimoji="1" lang="ja-JP" altLang="en-US"/>
          </a:p>
        </p:txBody>
      </p:sp>
    </p:spTree>
    <p:extLst>
      <p:ext uri="{BB962C8B-B14F-4D97-AF65-F5344CB8AC3E}">
        <p14:creationId xmlns:p14="http://schemas.microsoft.com/office/powerpoint/2010/main" val="22074665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183D17-044C-4F61-AA88-7404BBB7C69F}" type="datetime1">
              <a:rPr kumimoji="1" lang="ja-JP" altLang="en-US" smtClean="0"/>
              <a:t>2021/12/22</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7EF5BE-32B3-4C62-80B7-0FDDACD4450E}" type="slidenum">
              <a:rPr kumimoji="1" lang="ja-JP" altLang="en-US" smtClean="0"/>
              <a:t>‹#›</a:t>
            </a:fld>
            <a:endParaRPr kumimoji="1" lang="ja-JP" altLang="en-US"/>
          </a:p>
        </p:txBody>
      </p:sp>
    </p:spTree>
    <p:extLst>
      <p:ext uri="{BB962C8B-B14F-4D97-AF65-F5344CB8AC3E}">
        <p14:creationId xmlns:p14="http://schemas.microsoft.com/office/powerpoint/2010/main" val="33747995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5.png"/><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chart" Target="../charts/chart5.xml"/><Relationship Id="rId5" Type="http://schemas.microsoft.com/office/2007/relationships/hdphoto" Target="../media/hdphoto3.wdp"/><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microsoft.com/office/2007/relationships/hdphoto" Target="../media/hdphoto4.wdp"/></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chart" Target="../charts/chart2.xml"/><Relationship Id="rId5" Type="http://schemas.openxmlformats.org/officeDocument/2006/relationships/chart" Target="../charts/chart1.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251520" y="476672"/>
            <a:ext cx="8640960" cy="3960440"/>
          </a:xfrm>
        </p:spPr>
        <p:txBody>
          <a:bodyPr>
            <a:normAutofit/>
          </a:bodyPr>
          <a:lstStyle/>
          <a:p>
            <a:r>
              <a:rPr lang="ja-JP" altLang="en-US" dirty="0"/>
              <a:t>介護保険制度の抜本的転換を求める請願署名～介護をする人・受ける人がともに大切にされる制度へ～</a:t>
            </a:r>
            <a:br>
              <a:rPr lang="en-US" altLang="ja-JP" dirty="0"/>
            </a:br>
            <a:r>
              <a:rPr lang="ja-JP" altLang="en-US" dirty="0"/>
              <a:t>学習用　</a:t>
            </a:r>
            <a:r>
              <a:rPr lang="en-US" altLang="ja-JP" dirty="0"/>
              <a:t>PPT</a:t>
            </a:r>
            <a:endParaRPr kumimoji="1" lang="ja-JP" altLang="en-US" dirty="0"/>
          </a:p>
        </p:txBody>
      </p:sp>
      <p:sp>
        <p:nvSpPr>
          <p:cNvPr id="3" name="サブタイトル 2"/>
          <p:cNvSpPr>
            <a:spLocks noGrp="1"/>
          </p:cNvSpPr>
          <p:nvPr>
            <p:ph type="subTitle" idx="1"/>
          </p:nvPr>
        </p:nvSpPr>
        <p:spPr>
          <a:xfrm>
            <a:off x="1371600" y="4941168"/>
            <a:ext cx="6400800" cy="1368152"/>
          </a:xfrm>
        </p:spPr>
        <p:txBody>
          <a:bodyPr/>
          <a:lstStyle/>
          <a:p>
            <a:r>
              <a:rPr kumimoji="1" lang="en-US" altLang="ja-JP" dirty="0"/>
              <a:t>2021</a:t>
            </a:r>
            <a:r>
              <a:rPr kumimoji="1" lang="ja-JP" altLang="en-US" dirty="0"/>
              <a:t>年度　月</a:t>
            </a:r>
            <a:endParaRPr kumimoji="1" lang="en-US" altLang="ja-JP" dirty="0"/>
          </a:p>
          <a:p>
            <a:r>
              <a:rPr lang="ja-JP" altLang="en-US" dirty="0"/>
              <a:t>全日本民医連　医療介護福祉部</a:t>
            </a:r>
            <a:endParaRPr kumimoji="1" lang="ja-JP" altLang="en-US" dirty="0"/>
          </a:p>
        </p:txBody>
      </p:sp>
      <p:sp>
        <p:nvSpPr>
          <p:cNvPr id="4" name="スライド番号プレースホルダー 3">
            <a:extLst>
              <a:ext uri="{FF2B5EF4-FFF2-40B4-BE49-F238E27FC236}">
                <a16:creationId xmlns:a16="http://schemas.microsoft.com/office/drawing/2014/main" id="{7F01C077-E90C-4439-8011-3273D8417C09}"/>
              </a:ext>
            </a:extLst>
          </p:cNvPr>
          <p:cNvSpPr>
            <a:spLocks noGrp="1"/>
          </p:cNvSpPr>
          <p:nvPr>
            <p:ph type="sldNum" sz="quarter" idx="12"/>
          </p:nvPr>
        </p:nvSpPr>
        <p:spPr>
          <a:xfrm>
            <a:off x="2627784" y="6492875"/>
            <a:ext cx="2133600" cy="365125"/>
          </a:xfrm>
        </p:spPr>
        <p:txBody>
          <a:bodyPr/>
          <a:lstStyle/>
          <a:p>
            <a:fld id="{787EF5BE-32B3-4C62-80B7-0FDDACD4450E}" type="slidenum">
              <a:rPr kumimoji="1" lang="ja-JP" altLang="en-US" sz="2000" smtClean="0"/>
              <a:t>1</a:t>
            </a:fld>
            <a:endParaRPr kumimoji="1" lang="ja-JP" altLang="en-US" sz="2000" dirty="0"/>
          </a:p>
        </p:txBody>
      </p:sp>
    </p:spTree>
    <p:extLst>
      <p:ext uri="{BB962C8B-B14F-4D97-AF65-F5344CB8AC3E}">
        <p14:creationId xmlns:p14="http://schemas.microsoft.com/office/powerpoint/2010/main" val="13553861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6557A0FE-9A45-4C80-9C94-795BBA8E4990}"/>
              </a:ext>
            </a:extLst>
          </p:cNvPr>
          <p:cNvSpPr/>
          <p:nvPr/>
        </p:nvSpPr>
        <p:spPr>
          <a:xfrm>
            <a:off x="216024" y="231313"/>
            <a:ext cx="8820472" cy="6294031"/>
          </a:xfrm>
          <a:prstGeom prst="rect">
            <a:avLst/>
          </a:prstGeom>
        </p:spPr>
        <p:txBody>
          <a:bodyPr wrap="square">
            <a:spAutoFit/>
          </a:bodyPr>
          <a:lstStyle/>
          <a:p>
            <a:r>
              <a:rPr lang="ja-JP" altLang="en-US" sz="1900" dirty="0"/>
              <a:t>○ ８月から補足給付の見直しが実施に移されました。補足給付は、低所得（本人・世帯とも市町村民税非課税）の方が施設・短期入所を利用する場合の居住費・食費の負担軽減制度です。今回の見直しで、要件となる預貯金額の上限が引き下げられ、所得段階によって食費の負担が引き上げられました。</a:t>
            </a:r>
            <a:endParaRPr lang="en-US" altLang="ja-JP" sz="1900" dirty="0"/>
          </a:p>
          <a:p>
            <a:endParaRPr lang="en-US" altLang="ja-JP" sz="900" dirty="0"/>
          </a:p>
          <a:p>
            <a:r>
              <a:rPr lang="ja-JP" altLang="en-US" sz="1900" dirty="0"/>
              <a:t>○ 全日本民医連が５月に行った影響予測アンケートでは、見直しによって現行の所得段階第３段階の利用者のうち、３９．４％の方が第３段階②に移り、月２万２０００円の負担増となる見通しであることが示されました。</a:t>
            </a:r>
            <a:endParaRPr lang="en-US" altLang="ja-JP" sz="1900" dirty="0"/>
          </a:p>
          <a:p>
            <a:endParaRPr lang="en-US" altLang="ja-JP" sz="1000" dirty="0"/>
          </a:p>
          <a:p>
            <a:r>
              <a:rPr lang="ja-JP" altLang="en-US" sz="1900" dirty="0"/>
              <a:t>○ 本人・家族からは「一番弱いところから</a:t>
            </a:r>
            <a:r>
              <a:rPr lang="ja-JP" altLang="en-US" sz="1900" dirty="0" err="1"/>
              <a:t>取るの</a:t>
            </a:r>
            <a:r>
              <a:rPr lang="ja-JP" altLang="en-US" sz="1900" dirty="0"/>
              <a:t>はやめてください。あと数年の命ですが、どこも行けず一日一日を過ごす楽しみは食べることです」「預貯金はいざという時のお金として貯蓄してありますが、決して多いとはいえません。改定の内容を確認すると、食費がいきなり１カ月２万円近く増えてしまい、あまりにも負担が大きいです」などの声も寄せられています。</a:t>
            </a:r>
            <a:endParaRPr lang="en-US" altLang="ja-JP" sz="1900" dirty="0"/>
          </a:p>
          <a:p>
            <a:endParaRPr lang="en-US" altLang="ja-JP" sz="900" dirty="0"/>
          </a:p>
          <a:p>
            <a:r>
              <a:rPr lang="ja-JP" altLang="en-US" sz="1900" dirty="0"/>
              <a:t>○ 施設・事業所からは「収入の少ない高齢者に対し、負担増となるような施策は受け入れがたい（老健）」「回復期リハビリ病棟から老健施設に退院するケースが多数あるが、補足給付が見直しされることで退院後の受け入れ先の確保がいっそう困難になる（病院）」などの声も寄せられています。</a:t>
            </a:r>
            <a:endParaRPr lang="en-US" altLang="ja-JP" sz="1900" dirty="0"/>
          </a:p>
          <a:p>
            <a:endParaRPr lang="en-US" altLang="ja-JP" sz="1100" dirty="0"/>
          </a:p>
          <a:p>
            <a:r>
              <a:rPr lang="ja-JP" altLang="en-US" sz="1900" dirty="0"/>
              <a:t>○ 低所得者にターゲットをあて、コロナ禍で国民全体が苦しんでいるこの時期に強行された補足給付の見直しに道理はありません。見直しの中止・撤回を引き続き求めていかなければなりません。</a:t>
            </a:r>
            <a:endParaRPr lang="en-US" altLang="ja-JP" sz="1900" dirty="0"/>
          </a:p>
        </p:txBody>
      </p:sp>
      <p:sp>
        <p:nvSpPr>
          <p:cNvPr id="3" name="スライド番号プレースホルダー 2">
            <a:extLst>
              <a:ext uri="{FF2B5EF4-FFF2-40B4-BE49-F238E27FC236}">
                <a16:creationId xmlns:a16="http://schemas.microsoft.com/office/drawing/2014/main" id="{C12672C1-414F-41C5-A208-E3CFC9C84478}"/>
              </a:ext>
            </a:extLst>
          </p:cNvPr>
          <p:cNvSpPr>
            <a:spLocks noGrp="1"/>
          </p:cNvSpPr>
          <p:nvPr>
            <p:ph type="sldNum" sz="quarter" idx="12"/>
          </p:nvPr>
        </p:nvSpPr>
        <p:spPr>
          <a:xfrm>
            <a:off x="2627784" y="6453336"/>
            <a:ext cx="2133600" cy="365125"/>
          </a:xfrm>
        </p:spPr>
        <p:txBody>
          <a:bodyPr/>
          <a:lstStyle/>
          <a:p>
            <a:fld id="{787EF5BE-32B3-4C62-80B7-0FDDACD4450E}" type="slidenum">
              <a:rPr kumimoji="1" lang="ja-JP" altLang="en-US" sz="2000" smtClean="0"/>
              <a:t>10</a:t>
            </a:fld>
            <a:endParaRPr kumimoji="1" lang="ja-JP" altLang="en-US" dirty="0"/>
          </a:p>
        </p:txBody>
      </p:sp>
    </p:spTree>
    <p:extLst>
      <p:ext uri="{BB962C8B-B14F-4D97-AF65-F5344CB8AC3E}">
        <p14:creationId xmlns:p14="http://schemas.microsoft.com/office/powerpoint/2010/main" val="27140670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947A7B9-239D-489C-BB46-182CAC3C24F5}"/>
              </a:ext>
            </a:extLst>
          </p:cNvPr>
          <p:cNvSpPr>
            <a:spLocks noGrp="1"/>
          </p:cNvSpPr>
          <p:nvPr>
            <p:ph type="title"/>
          </p:nvPr>
        </p:nvSpPr>
        <p:spPr>
          <a:xfrm>
            <a:off x="457200" y="44624"/>
            <a:ext cx="8229600" cy="902134"/>
          </a:xfrm>
        </p:spPr>
        <p:txBody>
          <a:bodyPr>
            <a:normAutofit/>
          </a:bodyPr>
          <a:lstStyle/>
          <a:p>
            <a:r>
              <a:rPr kumimoji="1" lang="ja-JP" altLang="en-US" dirty="0"/>
              <a:t>介護報酬改定率の推移</a:t>
            </a:r>
          </a:p>
        </p:txBody>
      </p:sp>
      <p:sp>
        <p:nvSpPr>
          <p:cNvPr id="43" name="テキスト ボックス 42">
            <a:extLst>
              <a:ext uri="{FF2B5EF4-FFF2-40B4-BE49-F238E27FC236}">
                <a16:creationId xmlns:a16="http://schemas.microsoft.com/office/drawing/2014/main" id="{BC587D49-4E15-4F73-BB52-7FA7E4AA4FD0}"/>
              </a:ext>
            </a:extLst>
          </p:cNvPr>
          <p:cNvSpPr txBox="1"/>
          <p:nvPr/>
        </p:nvSpPr>
        <p:spPr>
          <a:xfrm>
            <a:off x="1717252" y="5544868"/>
            <a:ext cx="4654947" cy="1938992"/>
          </a:xfrm>
          <a:prstGeom prst="rect">
            <a:avLst/>
          </a:prstGeom>
          <a:noFill/>
        </p:spPr>
        <p:txBody>
          <a:bodyPr wrap="square" rtlCol="0">
            <a:spAutoFit/>
          </a:bodyPr>
          <a:lstStyle/>
          <a:p>
            <a:r>
              <a:rPr kumimoji="1" lang="en-US" altLang="ja-JP" sz="2000" b="1" dirty="0">
                <a:latin typeface="S2GP海フォント" panose="02000600000000000000" pitchFamily="2" charset="-128"/>
                <a:ea typeface="S2GP海フォント" panose="02000600000000000000" pitchFamily="2" charset="-128"/>
              </a:rPr>
              <a:t>2021</a:t>
            </a:r>
            <a:r>
              <a:rPr kumimoji="1" lang="ja-JP" altLang="en-US" sz="2000" b="1" dirty="0">
                <a:latin typeface="S2GP海フォント" panose="02000600000000000000" pitchFamily="2" charset="-128"/>
                <a:ea typeface="S2GP海フォント" panose="02000600000000000000" pitchFamily="2" charset="-128"/>
              </a:rPr>
              <a:t>年の改定率は</a:t>
            </a:r>
            <a:r>
              <a:rPr kumimoji="1" lang="en-US" altLang="ja-JP" sz="2000" b="1" dirty="0">
                <a:latin typeface="S2GP海フォント" panose="02000600000000000000" pitchFamily="2" charset="-128"/>
                <a:ea typeface="S2GP海フォント" panose="02000600000000000000" pitchFamily="2" charset="-128"/>
              </a:rPr>
              <a:t>+0.70%</a:t>
            </a:r>
            <a:r>
              <a:rPr kumimoji="1" lang="ja-JP" altLang="en-US" sz="2000" b="1" dirty="0">
                <a:latin typeface="S2GP海フォント" panose="02000600000000000000" pitchFamily="2" charset="-128"/>
                <a:ea typeface="S2GP海フォント" panose="02000600000000000000" pitchFamily="2" charset="-128"/>
              </a:rPr>
              <a:t>（感染対策＋</a:t>
            </a:r>
            <a:r>
              <a:rPr kumimoji="1" lang="en-US" altLang="ja-JP" sz="2000" b="1" dirty="0">
                <a:latin typeface="S2GP海フォント" panose="02000600000000000000" pitchFamily="2" charset="-128"/>
                <a:ea typeface="S2GP海フォント" panose="02000600000000000000" pitchFamily="2" charset="-128"/>
              </a:rPr>
              <a:t>0.1</a:t>
            </a:r>
            <a:r>
              <a:rPr kumimoji="1" lang="ja-JP" altLang="en-US" sz="2000" b="1" dirty="0">
                <a:latin typeface="S2GP海フォント" panose="02000600000000000000" pitchFamily="2" charset="-128"/>
                <a:ea typeface="S2GP海フォント" panose="02000600000000000000" pitchFamily="2" charset="-128"/>
              </a:rPr>
              <a:t>％）だけでは足りない！</a:t>
            </a:r>
            <a:endParaRPr kumimoji="1" lang="en-US" altLang="ja-JP" sz="2000" b="1" dirty="0">
              <a:latin typeface="S2GP海フォント" panose="02000600000000000000" pitchFamily="2" charset="-128"/>
              <a:ea typeface="S2GP海フォント" panose="02000600000000000000" pitchFamily="2" charset="-128"/>
            </a:endParaRPr>
          </a:p>
          <a:p>
            <a:r>
              <a:rPr lang="ja-JP" altLang="en-US" sz="2000" b="1" dirty="0">
                <a:latin typeface="S2GP海フォント" panose="02000600000000000000" pitchFamily="2" charset="-128"/>
                <a:ea typeface="S2GP海フォント" panose="02000600000000000000" pitchFamily="2" charset="-128"/>
              </a:rPr>
              <a:t>特例的評価を打ち切られてしまったが、今後の補助金の額や申請方法が心配</a:t>
            </a:r>
            <a:r>
              <a:rPr lang="en-US" altLang="ja-JP" sz="2000" b="1" dirty="0">
                <a:latin typeface="S2GP海フォント" panose="02000600000000000000" pitchFamily="2" charset="-128"/>
                <a:ea typeface="S2GP海フォント" panose="02000600000000000000" pitchFamily="2" charset="-128"/>
              </a:rPr>
              <a:t>…</a:t>
            </a:r>
          </a:p>
          <a:p>
            <a:endParaRPr lang="en-US" altLang="ja-JP" sz="2000" b="1" dirty="0">
              <a:latin typeface="S2GP海フォント" panose="02000600000000000000" pitchFamily="2" charset="-128"/>
              <a:ea typeface="S2GP海フォント" panose="02000600000000000000" pitchFamily="2" charset="-128"/>
            </a:endParaRPr>
          </a:p>
          <a:p>
            <a:endParaRPr kumimoji="1" lang="en-US" altLang="ja-JP" sz="2000" b="1" dirty="0">
              <a:latin typeface="S2GP海フォント" panose="02000600000000000000" pitchFamily="2" charset="-128"/>
              <a:ea typeface="S2GP海フォント" panose="02000600000000000000" pitchFamily="2" charset="-128"/>
            </a:endParaRPr>
          </a:p>
        </p:txBody>
      </p:sp>
      <p:pic>
        <p:nvPicPr>
          <p:cNvPr id="45" name="図 44">
            <a:extLst>
              <a:ext uri="{FF2B5EF4-FFF2-40B4-BE49-F238E27FC236}">
                <a16:creationId xmlns:a16="http://schemas.microsoft.com/office/drawing/2014/main" id="{1E099071-BA0E-4DA1-BD53-EF19F71196FA}"/>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9794" b="94317" l="9793" r="89793">
                        <a14:foregroundMark x1="53379" y1="49093" x2="53379" y2="49093"/>
                        <a14:foregroundMark x1="54207" y1="49214" x2="54207" y2="46433"/>
                        <a14:foregroundMark x1="22345" y1="91898" x2="49793" y2="90689"/>
                        <a14:foregroundMark x1="49793" y1="90689" x2="51448" y2="90689"/>
                        <a14:foregroundMark x1="45379" y1="66505" x2="31862" y2="65780"/>
                        <a14:foregroundMark x1="51862" y1="94317" x2="51862" y2="94317"/>
                        <a14:foregroundMark x1="69241" y1="16445" x2="69241" y2="16445"/>
                        <a14:backgroundMark x1="71586" y1="24788" x2="71586" y2="24788"/>
                        <a14:backgroundMark x1="76138" y1="27207" x2="76138" y2="27207"/>
                        <a14:backgroundMark x1="70069" y1="18742" x2="70069" y2="18742"/>
                        <a14:backgroundMark x1="68138" y1="30351" x2="68138" y2="30351"/>
                      </a14:backgroundRemoval>
                    </a14:imgEffect>
                  </a14:imgLayer>
                </a14:imgProps>
              </a:ext>
            </a:extLst>
          </a:blip>
          <a:srcRect l="9278" t="6951" r="5686" b="4112"/>
          <a:stretch/>
        </p:blipFill>
        <p:spPr>
          <a:xfrm>
            <a:off x="99296" y="5405017"/>
            <a:ext cx="1290420" cy="1359416"/>
          </a:xfrm>
          <a:prstGeom prst="rect">
            <a:avLst/>
          </a:prstGeom>
        </p:spPr>
      </p:pic>
      <p:sp>
        <p:nvSpPr>
          <p:cNvPr id="46" name="吹き出し: 円形 45">
            <a:extLst>
              <a:ext uri="{FF2B5EF4-FFF2-40B4-BE49-F238E27FC236}">
                <a16:creationId xmlns:a16="http://schemas.microsoft.com/office/drawing/2014/main" id="{7BE6586F-7E1C-4039-ADB5-F84F3C7FAFFA}"/>
              </a:ext>
            </a:extLst>
          </p:cNvPr>
          <p:cNvSpPr/>
          <p:nvPr/>
        </p:nvSpPr>
        <p:spPr>
          <a:xfrm rot="5400000">
            <a:off x="3185456" y="3381008"/>
            <a:ext cx="1464136" cy="5400601"/>
          </a:xfrm>
          <a:prstGeom prst="wedgeEllipseCallout">
            <a:avLst>
              <a:gd name="adj1" fmla="val -20602"/>
              <a:gd name="adj2" fmla="val 5525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5BF3B016-622A-4367-BA9A-D54726319DD7}"/>
              </a:ext>
            </a:extLst>
          </p:cNvPr>
          <p:cNvSpPr txBox="1"/>
          <p:nvPr/>
        </p:nvSpPr>
        <p:spPr>
          <a:xfrm>
            <a:off x="7433088" y="6360476"/>
            <a:ext cx="1542410" cy="261610"/>
          </a:xfrm>
          <a:prstGeom prst="rect">
            <a:avLst/>
          </a:prstGeom>
          <a:noFill/>
        </p:spPr>
        <p:txBody>
          <a:bodyPr wrap="none" rtlCol="0">
            <a:spAutoFit/>
          </a:bodyPr>
          <a:lstStyle/>
          <a:p>
            <a:r>
              <a:rPr kumimoji="1" lang="ja-JP" altLang="en-US" sz="1100" dirty="0"/>
              <a:t>東京商工リサーチ調べ</a:t>
            </a:r>
          </a:p>
        </p:txBody>
      </p:sp>
      <p:pic>
        <p:nvPicPr>
          <p:cNvPr id="4" name="図 3">
            <a:extLst>
              <a:ext uri="{FF2B5EF4-FFF2-40B4-BE49-F238E27FC236}">
                <a16:creationId xmlns:a16="http://schemas.microsoft.com/office/drawing/2014/main" id="{23D8D96C-C330-45D2-8729-89CFBE3A2C90}"/>
              </a:ext>
            </a:extLst>
          </p:cNvPr>
          <p:cNvPicPr>
            <a:picLocks noChangeAspect="1"/>
          </p:cNvPicPr>
          <p:nvPr/>
        </p:nvPicPr>
        <p:blipFill>
          <a:blip r:embed="rId5"/>
          <a:stretch>
            <a:fillRect/>
          </a:stretch>
        </p:blipFill>
        <p:spPr>
          <a:xfrm>
            <a:off x="6778013" y="773275"/>
            <a:ext cx="2229161" cy="5611008"/>
          </a:xfrm>
          <a:prstGeom prst="rect">
            <a:avLst/>
          </a:prstGeom>
        </p:spPr>
      </p:pic>
      <p:graphicFrame>
        <p:nvGraphicFramePr>
          <p:cNvPr id="11" name="表 10">
            <a:extLst>
              <a:ext uri="{FF2B5EF4-FFF2-40B4-BE49-F238E27FC236}">
                <a16:creationId xmlns:a16="http://schemas.microsoft.com/office/drawing/2014/main" id="{92D1D30F-74BA-4B76-BBAD-302BF98139B7}"/>
              </a:ext>
            </a:extLst>
          </p:cNvPr>
          <p:cNvGraphicFramePr>
            <a:graphicFrameLocks noGrp="1"/>
          </p:cNvGraphicFramePr>
          <p:nvPr>
            <p:extLst>
              <p:ext uri="{D42A27DB-BD31-4B8C-83A1-F6EECF244321}">
                <p14:modId xmlns:p14="http://schemas.microsoft.com/office/powerpoint/2010/main" val="3956187549"/>
              </p:ext>
            </p:extLst>
          </p:nvPr>
        </p:nvGraphicFramePr>
        <p:xfrm>
          <a:off x="223798" y="773275"/>
          <a:ext cx="6233841" cy="4489395"/>
        </p:xfrm>
        <a:graphic>
          <a:graphicData uri="http://schemas.openxmlformats.org/drawingml/2006/table">
            <a:tbl>
              <a:tblPr>
                <a:tableStyleId>{5C22544A-7EE6-4342-B048-85BDC9FD1C3A}</a:tableStyleId>
              </a:tblPr>
              <a:tblGrid>
                <a:gridCol w="754347">
                  <a:extLst>
                    <a:ext uri="{9D8B030D-6E8A-4147-A177-3AD203B41FA5}">
                      <a16:colId xmlns:a16="http://schemas.microsoft.com/office/drawing/2014/main" val="841876066"/>
                    </a:ext>
                  </a:extLst>
                </a:gridCol>
                <a:gridCol w="953411">
                  <a:extLst>
                    <a:ext uri="{9D8B030D-6E8A-4147-A177-3AD203B41FA5}">
                      <a16:colId xmlns:a16="http://schemas.microsoft.com/office/drawing/2014/main" val="3686711833"/>
                    </a:ext>
                  </a:extLst>
                </a:gridCol>
                <a:gridCol w="4526083">
                  <a:extLst>
                    <a:ext uri="{9D8B030D-6E8A-4147-A177-3AD203B41FA5}">
                      <a16:colId xmlns:a16="http://schemas.microsoft.com/office/drawing/2014/main" val="4169719624"/>
                    </a:ext>
                  </a:extLst>
                </a:gridCol>
              </a:tblGrid>
              <a:tr h="360463">
                <a:tc>
                  <a:txBody>
                    <a:bodyPr/>
                    <a:lstStyle/>
                    <a:p>
                      <a:pPr algn="ctr" fontAlgn="ctr"/>
                      <a:r>
                        <a:rPr lang="ja-JP" altLang="en-US" sz="1800" u="none" strike="noStrike" dirty="0">
                          <a:effectLst/>
                        </a:rPr>
                        <a:t>改定率</a:t>
                      </a:r>
                      <a:endParaRPr lang="ja-JP" altLang="en-US" sz="1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gridSpan="2">
                  <a:txBody>
                    <a:bodyPr/>
                    <a:lstStyle/>
                    <a:p>
                      <a:pPr algn="ctr" fontAlgn="ctr"/>
                      <a:r>
                        <a:rPr lang="ja-JP" altLang="en-US" sz="1800" u="none" strike="noStrike">
                          <a:effectLst/>
                        </a:rPr>
                        <a:t>改定率</a:t>
                      </a:r>
                      <a:endParaRPr lang="ja-JP" altLang="en-US" sz="18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hMerge="1">
                  <a:txBody>
                    <a:bodyPr/>
                    <a:lstStyle/>
                    <a:p>
                      <a:endParaRPr kumimoji="1" lang="ja-JP" altLang="en-US"/>
                    </a:p>
                  </a:txBody>
                  <a:tcPr/>
                </a:tc>
                <a:extLst>
                  <a:ext uri="{0D108BD9-81ED-4DB2-BD59-A6C34878D82A}">
                    <a16:rowId xmlns:a16="http://schemas.microsoft.com/office/drawing/2014/main" val="867470031"/>
                  </a:ext>
                </a:extLst>
              </a:tr>
              <a:tr h="349539">
                <a:tc>
                  <a:txBody>
                    <a:bodyPr/>
                    <a:lstStyle/>
                    <a:p>
                      <a:pPr algn="ctr" fontAlgn="ctr"/>
                      <a:r>
                        <a:rPr lang="en-US" altLang="ja-JP" sz="1800" u="none" strike="noStrike" dirty="0">
                          <a:effectLst/>
                        </a:rPr>
                        <a:t>2003</a:t>
                      </a:r>
                      <a:r>
                        <a:rPr lang="ja-JP" altLang="en-US" sz="1800" u="none" strike="noStrike" dirty="0">
                          <a:effectLst/>
                        </a:rPr>
                        <a:t>年</a:t>
                      </a:r>
                      <a:endParaRPr lang="ja-JP" altLang="en-US" sz="1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ctr" fontAlgn="ctr"/>
                      <a:r>
                        <a:rPr lang="ja-JP" altLang="en-US" sz="1800" u="none" strike="noStrike" dirty="0">
                          <a:effectLst/>
                        </a:rPr>
                        <a:t>▲</a:t>
                      </a:r>
                      <a:r>
                        <a:rPr lang="en-US" altLang="ja-JP" sz="1800" u="none" strike="noStrike" dirty="0">
                          <a:effectLst/>
                        </a:rPr>
                        <a:t>2.3</a:t>
                      </a:r>
                      <a:r>
                        <a:rPr lang="ja-JP" altLang="en-US" sz="1800" u="none" strike="noStrike" dirty="0">
                          <a:effectLst/>
                        </a:rPr>
                        <a:t>％</a:t>
                      </a:r>
                      <a:endParaRPr lang="ja-JP" altLang="en-US" sz="1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l" fontAlgn="ctr"/>
                      <a:r>
                        <a:rPr lang="ja-JP" altLang="en-US" sz="1800" u="none" strike="noStrike" dirty="0">
                          <a:effectLst/>
                        </a:rPr>
                        <a:t>　</a:t>
                      </a:r>
                      <a:endParaRPr lang="ja-JP" altLang="en-US" sz="1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extLst>
                  <a:ext uri="{0D108BD9-81ED-4DB2-BD59-A6C34878D82A}">
                    <a16:rowId xmlns:a16="http://schemas.microsoft.com/office/drawing/2014/main" val="2875592553"/>
                  </a:ext>
                </a:extLst>
              </a:tr>
              <a:tr h="349539">
                <a:tc>
                  <a:txBody>
                    <a:bodyPr/>
                    <a:lstStyle/>
                    <a:p>
                      <a:pPr algn="ctr" fontAlgn="ctr"/>
                      <a:r>
                        <a:rPr lang="en-US" altLang="ja-JP" sz="1800" u="none" strike="noStrike">
                          <a:effectLst/>
                        </a:rPr>
                        <a:t>2006</a:t>
                      </a:r>
                      <a:r>
                        <a:rPr lang="ja-JP" altLang="en-US" sz="1800" u="none" strike="noStrike">
                          <a:effectLst/>
                        </a:rPr>
                        <a:t>年</a:t>
                      </a:r>
                      <a:endParaRPr lang="ja-JP" altLang="en-US" sz="18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ctr" fontAlgn="ctr"/>
                      <a:r>
                        <a:rPr lang="ja-JP" altLang="en-US" sz="1800" u="none" strike="noStrike" dirty="0">
                          <a:effectLst/>
                        </a:rPr>
                        <a:t>▲</a:t>
                      </a:r>
                      <a:r>
                        <a:rPr lang="en-US" altLang="ja-JP" sz="1800" u="none" strike="noStrike" dirty="0">
                          <a:effectLst/>
                        </a:rPr>
                        <a:t>2.4</a:t>
                      </a:r>
                      <a:r>
                        <a:rPr lang="ja-JP" altLang="en-US" sz="1800" u="none" strike="noStrike" dirty="0">
                          <a:effectLst/>
                        </a:rPr>
                        <a:t>％</a:t>
                      </a:r>
                      <a:endParaRPr lang="ja-JP" altLang="en-US" sz="1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l" fontAlgn="ctr"/>
                      <a:r>
                        <a:rPr lang="ja-JP" altLang="en-US" sz="1800" u="none" strike="noStrike">
                          <a:effectLst/>
                        </a:rPr>
                        <a:t>ホテルコスト導入</a:t>
                      </a:r>
                      <a:endParaRPr lang="ja-JP" altLang="en-US" sz="18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extLst>
                  <a:ext uri="{0D108BD9-81ED-4DB2-BD59-A6C34878D82A}">
                    <a16:rowId xmlns:a16="http://schemas.microsoft.com/office/drawing/2014/main" val="2954455257"/>
                  </a:ext>
                </a:extLst>
              </a:tr>
              <a:tr h="349539">
                <a:tc>
                  <a:txBody>
                    <a:bodyPr/>
                    <a:lstStyle/>
                    <a:p>
                      <a:pPr algn="ctr" fontAlgn="ctr"/>
                      <a:r>
                        <a:rPr lang="en-US" altLang="ja-JP" sz="1800" u="none" strike="noStrike">
                          <a:effectLst/>
                        </a:rPr>
                        <a:t>2009</a:t>
                      </a:r>
                      <a:r>
                        <a:rPr lang="ja-JP" altLang="en-US" sz="1800" u="none" strike="noStrike">
                          <a:effectLst/>
                        </a:rPr>
                        <a:t>年</a:t>
                      </a:r>
                      <a:endParaRPr lang="ja-JP" altLang="en-US" sz="18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ctr" fontAlgn="ctr"/>
                      <a:r>
                        <a:rPr lang="ja-JP" altLang="en-US" sz="1800" u="none" strike="noStrike">
                          <a:effectLst/>
                        </a:rPr>
                        <a:t>＋</a:t>
                      </a:r>
                      <a:r>
                        <a:rPr lang="en-US" altLang="ja-JP" sz="1800" u="none" strike="noStrike">
                          <a:effectLst/>
                        </a:rPr>
                        <a:t>3.0%</a:t>
                      </a:r>
                      <a:endParaRPr lang="en-US" altLang="ja-JP" sz="18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l" fontAlgn="ctr"/>
                      <a:r>
                        <a:rPr lang="ja-JP" altLang="en-US" sz="1800" u="none" strike="noStrike" dirty="0">
                          <a:effectLst/>
                        </a:rPr>
                        <a:t>　</a:t>
                      </a:r>
                      <a:endParaRPr lang="ja-JP" altLang="en-US" sz="1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extLst>
                  <a:ext uri="{0D108BD9-81ED-4DB2-BD59-A6C34878D82A}">
                    <a16:rowId xmlns:a16="http://schemas.microsoft.com/office/drawing/2014/main" val="3648186693"/>
                  </a:ext>
                </a:extLst>
              </a:tr>
              <a:tr h="349539">
                <a:tc rowSpan="2">
                  <a:txBody>
                    <a:bodyPr/>
                    <a:lstStyle/>
                    <a:p>
                      <a:pPr algn="ctr" fontAlgn="ctr"/>
                      <a:r>
                        <a:rPr lang="en-US" altLang="ja-JP" sz="1800" u="none" strike="noStrike">
                          <a:effectLst/>
                        </a:rPr>
                        <a:t>2012</a:t>
                      </a:r>
                      <a:r>
                        <a:rPr lang="ja-JP" altLang="en-US" sz="1800" u="none" strike="noStrike">
                          <a:effectLst/>
                        </a:rPr>
                        <a:t>年</a:t>
                      </a:r>
                      <a:endParaRPr lang="ja-JP" altLang="en-US" sz="18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rowSpan="2">
                  <a:txBody>
                    <a:bodyPr/>
                    <a:lstStyle/>
                    <a:p>
                      <a:pPr algn="ctr" fontAlgn="ctr"/>
                      <a:r>
                        <a:rPr lang="ja-JP" altLang="en-US" sz="1800" u="none" strike="noStrike">
                          <a:effectLst/>
                        </a:rPr>
                        <a:t>＋</a:t>
                      </a:r>
                      <a:r>
                        <a:rPr lang="en-US" altLang="ja-JP" sz="1800" u="none" strike="noStrike">
                          <a:effectLst/>
                        </a:rPr>
                        <a:t>1.2%</a:t>
                      </a:r>
                      <a:endParaRPr lang="en-US" altLang="ja-JP" sz="18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l" fontAlgn="ctr"/>
                      <a:r>
                        <a:rPr lang="ja-JP" altLang="en-US" sz="1800" u="none" strike="noStrike" dirty="0">
                          <a:effectLst/>
                        </a:rPr>
                        <a:t>実質▲</a:t>
                      </a:r>
                      <a:r>
                        <a:rPr lang="en-US" altLang="ja-JP" sz="1800" u="none" strike="noStrike" dirty="0">
                          <a:effectLst/>
                        </a:rPr>
                        <a:t>0.8</a:t>
                      </a:r>
                      <a:r>
                        <a:rPr lang="ja-JP" altLang="en-US" sz="1800" u="none" strike="noStrike" dirty="0">
                          <a:effectLst/>
                        </a:rPr>
                        <a:t>％</a:t>
                      </a:r>
                      <a:endParaRPr lang="ja-JP" altLang="en-US" sz="1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extLst>
                  <a:ext uri="{0D108BD9-81ED-4DB2-BD59-A6C34878D82A}">
                    <a16:rowId xmlns:a16="http://schemas.microsoft.com/office/drawing/2014/main" val="2133506721"/>
                  </a:ext>
                </a:extLst>
              </a:tr>
              <a:tr h="349539">
                <a:tc vMerge="1">
                  <a:txBody>
                    <a:bodyPr/>
                    <a:lstStyle/>
                    <a:p>
                      <a:endParaRPr kumimoji="1" lang="ja-JP" altLang="en-US"/>
                    </a:p>
                  </a:txBody>
                  <a:tcPr/>
                </a:tc>
                <a:tc vMerge="1">
                  <a:txBody>
                    <a:bodyPr/>
                    <a:lstStyle/>
                    <a:p>
                      <a:endParaRPr kumimoji="1" lang="ja-JP" altLang="en-US"/>
                    </a:p>
                  </a:txBody>
                  <a:tcPr/>
                </a:tc>
                <a:tc>
                  <a:txBody>
                    <a:bodyPr/>
                    <a:lstStyle/>
                    <a:p>
                      <a:pPr algn="l" fontAlgn="ctr"/>
                      <a:r>
                        <a:rPr lang="ja-JP" altLang="en-US" sz="1800" u="none" strike="noStrike" dirty="0">
                          <a:effectLst/>
                        </a:rPr>
                        <a:t>（処遇改善交付金を介護報酬に編入）</a:t>
                      </a:r>
                      <a:endParaRPr lang="ja-JP" altLang="en-US" sz="1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extLst>
                  <a:ext uri="{0D108BD9-81ED-4DB2-BD59-A6C34878D82A}">
                    <a16:rowId xmlns:a16="http://schemas.microsoft.com/office/drawing/2014/main" val="1913209371"/>
                  </a:ext>
                </a:extLst>
              </a:tr>
              <a:tr h="349539">
                <a:tc>
                  <a:txBody>
                    <a:bodyPr/>
                    <a:lstStyle/>
                    <a:p>
                      <a:pPr algn="ctr" fontAlgn="ctr"/>
                      <a:r>
                        <a:rPr lang="en-US" altLang="ja-JP" sz="1800" u="none" strike="noStrike">
                          <a:effectLst/>
                        </a:rPr>
                        <a:t>2014</a:t>
                      </a:r>
                      <a:r>
                        <a:rPr lang="ja-JP" altLang="en-US" sz="1800" u="none" strike="noStrike">
                          <a:effectLst/>
                        </a:rPr>
                        <a:t>年</a:t>
                      </a:r>
                      <a:endParaRPr lang="ja-JP" altLang="en-US" sz="18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ctr" fontAlgn="ctr"/>
                      <a:r>
                        <a:rPr lang="ja-JP" altLang="en-US" sz="1800" u="none" strike="noStrike">
                          <a:effectLst/>
                        </a:rPr>
                        <a:t>＋</a:t>
                      </a:r>
                      <a:r>
                        <a:rPr lang="en-US" altLang="ja-JP" sz="1800" u="none" strike="noStrike">
                          <a:effectLst/>
                        </a:rPr>
                        <a:t>0.63%</a:t>
                      </a:r>
                      <a:endParaRPr lang="en-US" altLang="ja-JP" sz="18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l" fontAlgn="ctr"/>
                      <a:r>
                        <a:rPr lang="en-US" altLang="ja-JP" sz="1800" u="none" strike="noStrike" dirty="0">
                          <a:effectLst/>
                        </a:rPr>
                        <a:t>※</a:t>
                      </a:r>
                      <a:r>
                        <a:rPr lang="ja-JP" altLang="en-US" sz="1800" u="none" strike="noStrike" dirty="0">
                          <a:effectLst/>
                        </a:rPr>
                        <a:t>消費税増税に対応</a:t>
                      </a:r>
                      <a:endParaRPr lang="ja-JP" altLang="en-US" sz="1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extLst>
                  <a:ext uri="{0D108BD9-81ED-4DB2-BD59-A6C34878D82A}">
                    <a16:rowId xmlns:a16="http://schemas.microsoft.com/office/drawing/2014/main" val="2588111519"/>
                  </a:ext>
                </a:extLst>
              </a:tr>
              <a:tr h="349539">
                <a:tc rowSpan="2">
                  <a:txBody>
                    <a:bodyPr/>
                    <a:lstStyle/>
                    <a:p>
                      <a:pPr algn="ctr" fontAlgn="ctr"/>
                      <a:r>
                        <a:rPr lang="en-US" altLang="ja-JP" sz="1800" u="none" strike="noStrike">
                          <a:effectLst/>
                        </a:rPr>
                        <a:t>2015</a:t>
                      </a:r>
                      <a:r>
                        <a:rPr lang="ja-JP" altLang="en-US" sz="1800" u="none" strike="noStrike">
                          <a:effectLst/>
                        </a:rPr>
                        <a:t>年</a:t>
                      </a:r>
                      <a:endParaRPr lang="ja-JP" altLang="en-US" sz="18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rowSpan="2">
                  <a:txBody>
                    <a:bodyPr/>
                    <a:lstStyle/>
                    <a:p>
                      <a:pPr algn="ctr" fontAlgn="ctr"/>
                      <a:r>
                        <a:rPr lang="ja-JP" altLang="en-US" sz="1800" u="none" strike="noStrike">
                          <a:effectLst/>
                        </a:rPr>
                        <a:t>▲</a:t>
                      </a:r>
                      <a:r>
                        <a:rPr lang="en-US" altLang="ja-JP" sz="1800" u="none" strike="noStrike">
                          <a:effectLst/>
                        </a:rPr>
                        <a:t>2.27</a:t>
                      </a:r>
                      <a:r>
                        <a:rPr lang="ja-JP" altLang="en-US" sz="1800" u="none" strike="noStrike">
                          <a:effectLst/>
                        </a:rPr>
                        <a:t>％</a:t>
                      </a:r>
                      <a:endParaRPr lang="ja-JP" altLang="en-US" sz="18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l" fontAlgn="ctr"/>
                      <a:r>
                        <a:rPr lang="ja-JP" altLang="en-US" sz="1800" u="none" strike="noStrike" dirty="0">
                          <a:effectLst/>
                        </a:rPr>
                        <a:t>処遇改善等で＋</a:t>
                      </a:r>
                      <a:r>
                        <a:rPr lang="en-US" altLang="ja-JP" sz="1800" u="none" strike="noStrike" dirty="0">
                          <a:effectLst/>
                        </a:rPr>
                        <a:t>2.21</a:t>
                      </a:r>
                      <a:r>
                        <a:rPr lang="ja-JP" altLang="en-US" sz="1800" u="none" strike="noStrike" dirty="0">
                          <a:effectLst/>
                        </a:rPr>
                        <a:t>％</a:t>
                      </a:r>
                      <a:endParaRPr lang="ja-JP" altLang="en-US" sz="1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extLst>
                  <a:ext uri="{0D108BD9-81ED-4DB2-BD59-A6C34878D82A}">
                    <a16:rowId xmlns:a16="http://schemas.microsoft.com/office/drawing/2014/main" val="3271218759"/>
                  </a:ext>
                </a:extLst>
              </a:tr>
              <a:tr h="349539">
                <a:tc vMerge="1">
                  <a:txBody>
                    <a:bodyPr/>
                    <a:lstStyle/>
                    <a:p>
                      <a:endParaRPr kumimoji="1" lang="ja-JP" altLang="en-US"/>
                    </a:p>
                  </a:txBody>
                  <a:tcPr/>
                </a:tc>
                <a:tc vMerge="1">
                  <a:txBody>
                    <a:bodyPr/>
                    <a:lstStyle/>
                    <a:p>
                      <a:endParaRPr kumimoji="1" lang="ja-JP" altLang="en-US"/>
                    </a:p>
                  </a:txBody>
                  <a:tcPr/>
                </a:tc>
                <a:tc>
                  <a:txBody>
                    <a:bodyPr/>
                    <a:lstStyle/>
                    <a:p>
                      <a:pPr algn="l" fontAlgn="ctr"/>
                      <a:r>
                        <a:rPr lang="ja-JP" altLang="en-US" sz="1800" u="none" strike="noStrike" dirty="0">
                          <a:effectLst/>
                        </a:rPr>
                        <a:t>基本報酬で▲</a:t>
                      </a:r>
                      <a:r>
                        <a:rPr lang="en-US" altLang="ja-JP" sz="1800" u="none" strike="noStrike" dirty="0">
                          <a:effectLst/>
                        </a:rPr>
                        <a:t>4.48</a:t>
                      </a:r>
                      <a:r>
                        <a:rPr lang="ja-JP" altLang="en-US" sz="1800" u="none" strike="noStrike" dirty="0">
                          <a:effectLst/>
                        </a:rPr>
                        <a:t>％</a:t>
                      </a:r>
                      <a:endParaRPr lang="ja-JP" altLang="en-US" sz="1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extLst>
                  <a:ext uri="{0D108BD9-81ED-4DB2-BD59-A6C34878D82A}">
                    <a16:rowId xmlns:a16="http://schemas.microsoft.com/office/drawing/2014/main" val="3540646477"/>
                  </a:ext>
                </a:extLst>
              </a:tr>
              <a:tr h="349539">
                <a:tc>
                  <a:txBody>
                    <a:bodyPr/>
                    <a:lstStyle/>
                    <a:p>
                      <a:pPr algn="ctr" fontAlgn="ctr"/>
                      <a:r>
                        <a:rPr lang="en-US" altLang="ja-JP" sz="1800" u="none" strike="noStrike">
                          <a:effectLst/>
                        </a:rPr>
                        <a:t>2018</a:t>
                      </a:r>
                      <a:r>
                        <a:rPr lang="ja-JP" altLang="en-US" sz="1800" u="none" strike="noStrike">
                          <a:effectLst/>
                        </a:rPr>
                        <a:t>年</a:t>
                      </a:r>
                      <a:endParaRPr lang="ja-JP" altLang="en-US" sz="18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ctr" fontAlgn="ctr"/>
                      <a:r>
                        <a:rPr lang="ja-JP" altLang="en-US" sz="1800" u="none" strike="noStrike">
                          <a:effectLst/>
                        </a:rPr>
                        <a:t>＋</a:t>
                      </a:r>
                      <a:r>
                        <a:rPr lang="en-US" altLang="ja-JP" sz="1800" u="none" strike="noStrike">
                          <a:effectLst/>
                        </a:rPr>
                        <a:t>0.54%</a:t>
                      </a:r>
                      <a:endParaRPr lang="en-US" altLang="ja-JP" sz="18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l" fontAlgn="ctr"/>
                      <a:r>
                        <a:rPr lang="ja-JP" altLang="en-US" sz="1800" u="none" strike="noStrike" dirty="0">
                          <a:effectLst/>
                        </a:rPr>
                        <a:t>通所介護等で▲</a:t>
                      </a:r>
                      <a:r>
                        <a:rPr lang="en-US" altLang="ja-JP" sz="1800" u="none" strike="noStrike" dirty="0">
                          <a:effectLst/>
                        </a:rPr>
                        <a:t>0.5</a:t>
                      </a:r>
                      <a:r>
                        <a:rPr lang="ja-JP" altLang="en-US" sz="1800" u="none" strike="noStrike" dirty="0">
                          <a:effectLst/>
                        </a:rPr>
                        <a:t>％の適正化</a:t>
                      </a:r>
                      <a:endParaRPr lang="ja-JP" altLang="en-US" sz="1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extLst>
                  <a:ext uri="{0D108BD9-81ED-4DB2-BD59-A6C34878D82A}">
                    <a16:rowId xmlns:a16="http://schemas.microsoft.com/office/drawing/2014/main" val="3643414340"/>
                  </a:ext>
                </a:extLst>
              </a:tr>
              <a:tr h="349539">
                <a:tc>
                  <a:txBody>
                    <a:bodyPr/>
                    <a:lstStyle/>
                    <a:p>
                      <a:pPr algn="ctr" fontAlgn="ctr"/>
                      <a:r>
                        <a:rPr lang="en-US" altLang="ja-JP" sz="1800" u="none" strike="noStrike">
                          <a:effectLst/>
                        </a:rPr>
                        <a:t>2019</a:t>
                      </a:r>
                      <a:r>
                        <a:rPr lang="ja-JP" altLang="en-US" sz="1800" u="none" strike="noStrike">
                          <a:effectLst/>
                        </a:rPr>
                        <a:t>年</a:t>
                      </a:r>
                      <a:endParaRPr lang="ja-JP" altLang="en-US" sz="18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ctr" fontAlgn="ctr"/>
                      <a:r>
                        <a:rPr lang="ja-JP" altLang="en-US" sz="1800" u="none" strike="noStrike">
                          <a:effectLst/>
                        </a:rPr>
                        <a:t>＋</a:t>
                      </a:r>
                      <a:r>
                        <a:rPr lang="en-US" altLang="ja-JP" sz="1800" u="none" strike="noStrike">
                          <a:effectLst/>
                        </a:rPr>
                        <a:t>1.14%</a:t>
                      </a:r>
                      <a:endParaRPr lang="en-US" altLang="ja-JP" sz="18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l" fontAlgn="ctr"/>
                      <a:r>
                        <a:rPr lang="en-US" altLang="ja-JP" sz="1800" u="none" strike="noStrike" dirty="0">
                          <a:effectLst/>
                        </a:rPr>
                        <a:t>※</a:t>
                      </a:r>
                      <a:r>
                        <a:rPr lang="ja-JP" altLang="en-US" sz="1800" u="none" strike="noStrike" dirty="0">
                          <a:effectLst/>
                        </a:rPr>
                        <a:t>消費税増税に対応</a:t>
                      </a:r>
                      <a:endParaRPr lang="ja-JP" altLang="en-US" sz="1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extLst>
                  <a:ext uri="{0D108BD9-81ED-4DB2-BD59-A6C34878D82A}">
                    <a16:rowId xmlns:a16="http://schemas.microsoft.com/office/drawing/2014/main" val="2636801741"/>
                  </a:ext>
                </a:extLst>
              </a:tr>
              <a:tr h="633542">
                <a:tc>
                  <a:txBody>
                    <a:bodyPr/>
                    <a:lstStyle/>
                    <a:p>
                      <a:pPr algn="ctr" fontAlgn="ctr"/>
                      <a:r>
                        <a:rPr lang="en-US" altLang="ja-JP" sz="1800" u="none" strike="noStrike">
                          <a:effectLst/>
                        </a:rPr>
                        <a:t>2021</a:t>
                      </a:r>
                      <a:r>
                        <a:rPr lang="ja-JP" altLang="en-US" sz="1800" u="none" strike="noStrike">
                          <a:effectLst/>
                        </a:rPr>
                        <a:t>年</a:t>
                      </a:r>
                      <a:endParaRPr lang="ja-JP" altLang="en-US" sz="18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ctr" fontAlgn="ctr"/>
                      <a:r>
                        <a:rPr lang="ja-JP" altLang="en-US" sz="1800" u="none" strike="noStrike">
                          <a:effectLst/>
                        </a:rPr>
                        <a:t>＋</a:t>
                      </a:r>
                      <a:r>
                        <a:rPr lang="en-US" altLang="ja-JP" sz="1800" u="none" strike="noStrike">
                          <a:effectLst/>
                        </a:rPr>
                        <a:t>0.7%</a:t>
                      </a:r>
                      <a:endParaRPr lang="en-US" altLang="ja-JP" sz="18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l" fontAlgn="ctr"/>
                      <a:r>
                        <a:rPr lang="ja-JP" altLang="en-US" sz="1800" u="none" strike="noStrike" dirty="0">
                          <a:effectLst/>
                        </a:rPr>
                        <a:t>新型コロナウイルス感染症対策における</a:t>
                      </a:r>
                      <a:br>
                        <a:rPr lang="ja-JP" altLang="en-US" sz="1800" u="none" strike="noStrike" dirty="0">
                          <a:effectLst/>
                        </a:rPr>
                      </a:br>
                      <a:r>
                        <a:rPr lang="ja-JP" altLang="en-US" sz="1800" u="none" strike="noStrike" dirty="0">
                          <a:effectLst/>
                        </a:rPr>
                        <a:t>特例的評価＋</a:t>
                      </a:r>
                      <a:r>
                        <a:rPr lang="en-US" altLang="ja-JP" sz="1800" u="none" strike="noStrike" dirty="0">
                          <a:effectLst/>
                        </a:rPr>
                        <a:t>0.1</a:t>
                      </a:r>
                      <a:r>
                        <a:rPr lang="ja-JP" altLang="en-US" sz="1800" u="none" strike="noStrike" dirty="0">
                          <a:effectLst/>
                        </a:rPr>
                        <a:t>％</a:t>
                      </a:r>
                      <a:endParaRPr lang="ja-JP" altLang="en-US" sz="1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extLst>
                  <a:ext uri="{0D108BD9-81ED-4DB2-BD59-A6C34878D82A}">
                    <a16:rowId xmlns:a16="http://schemas.microsoft.com/office/drawing/2014/main" val="1465295816"/>
                  </a:ext>
                </a:extLst>
              </a:tr>
            </a:tbl>
          </a:graphicData>
        </a:graphic>
      </p:graphicFrame>
      <p:sp>
        <p:nvSpPr>
          <p:cNvPr id="3" name="スライド番号プレースホルダー 2">
            <a:extLst>
              <a:ext uri="{FF2B5EF4-FFF2-40B4-BE49-F238E27FC236}">
                <a16:creationId xmlns:a16="http://schemas.microsoft.com/office/drawing/2014/main" id="{36C35E74-D65B-4989-A26F-86A91A472D43}"/>
              </a:ext>
            </a:extLst>
          </p:cNvPr>
          <p:cNvSpPr>
            <a:spLocks noGrp="1"/>
          </p:cNvSpPr>
          <p:nvPr>
            <p:ph type="sldNum" sz="quarter" idx="12"/>
          </p:nvPr>
        </p:nvSpPr>
        <p:spPr>
          <a:xfrm>
            <a:off x="2627784" y="6491281"/>
            <a:ext cx="2133600" cy="365125"/>
          </a:xfrm>
        </p:spPr>
        <p:txBody>
          <a:bodyPr/>
          <a:lstStyle/>
          <a:p>
            <a:fld id="{787EF5BE-32B3-4C62-80B7-0FDDACD4450E}" type="slidenum">
              <a:rPr kumimoji="1" lang="ja-JP" altLang="en-US" sz="2000" smtClean="0"/>
              <a:t>11</a:t>
            </a:fld>
            <a:endParaRPr kumimoji="1" lang="ja-JP" altLang="en-US" dirty="0"/>
          </a:p>
        </p:txBody>
      </p:sp>
    </p:spTree>
    <p:extLst>
      <p:ext uri="{BB962C8B-B14F-4D97-AF65-F5344CB8AC3E}">
        <p14:creationId xmlns:p14="http://schemas.microsoft.com/office/powerpoint/2010/main" val="37418088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7F7CD1A0-A564-4187-B2DD-1DFA86EC0D05}"/>
              </a:ext>
            </a:extLst>
          </p:cNvPr>
          <p:cNvSpPr/>
          <p:nvPr/>
        </p:nvSpPr>
        <p:spPr>
          <a:xfrm>
            <a:off x="251520" y="277366"/>
            <a:ext cx="8532068" cy="6186309"/>
          </a:xfrm>
          <a:prstGeom prst="rect">
            <a:avLst/>
          </a:prstGeom>
        </p:spPr>
        <p:txBody>
          <a:bodyPr wrap="square">
            <a:spAutoFit/>
          </a:bodyPr>
          <a:lstStyle/>
          <a:p>
            <a:endParaRPr lang="en-US" altLang="ja-JP" sz="2200" dirty="0"/>
          </a:p>
          <a:p>
            <a:r>
              <a:rPr lang="ja-JP" altLang="en-US" sz="2200" dirty="0"/>
              <a:t>○ 介護報酬は低く据え置かれてきました。改定は２０１８年度まで６回実施されてきましたが（消費税引き上げにともなう臨時改定をのぞく）、まともにプラス改定になったのは２００９年改定のみで、あとはマイナス改定、もしくは実質マイナス改定という内容でした。特に２０１５年度改定では、基本報酬の部分で４．４８％の引き下げが強行されました。</a:t>
            </a:r>
            <a:endParaRPr lang="en-US" altLang="ja-JP" sz="2200" dirty="0"/>
          </a:p>
          <a:p>
            <a:endParaRPr lang="en-US" altLang="ja-JP" sz="2200" dirty="0"/>
          </a:p>
          <a:p>
            <a:r>
              <a:rPr lang="ja-JP" altLang="en-US" sz="2200" dirty="0"/>
              <a:t>○ ２０２１年度は改定率０．７０％のプラス改定となりました。引き上げを求めて声をあげてきた成果です。感染対策の「特例的評価」として、９月末までの期間限定で＋０．１％が盛り込まれましたが、９月末で打ち切られ、補助金制度に切り替えられました。</a:t>
            </a:r>
            <a:endParaRPr lang="en-US" altLang="ja-JP" sz="2200" dirty="0"/>
          </a:p>
          <a:p>
            <a:endParaRPr lang="en-US" altLang="ja-JP" sz="2200" dirty="0"/>
          </a:p>
          <a:p>
            <a:r>
              <a:rPr lang="ja-JP" altLang="en-US" sz="2200" dirty="0"/>
              <a:t>○ 福祉・介護事業所の倒産件数は、２０２０年１１８件と過去最多になりました。コロナの影響によって収益の減少や職員の離職などで事業継続が難しいとの声も聞こえています。</a:t>
            </a:r>
            <a:r>
              <a:rPr lang="ja-JP" altLang="en-US" sz="2200" b="1" dirty="0"/>
              <a:t>「介護保険料・利用料負担の軽減やサービスの拡充など介護保険制度の抜本的な改善を行うこと」（要請項目</a:t>
            </a:r>
            <a:r>
              <a:rPr lang="en-US" altLang="ja-JP" sz="2200" b="1" dirty="0"/>
              <a:t>2</a:t>
            </a:r>
            <a:r>
              <a:rPr lang="ja-JP" altLang="en-US" sz="2200" b="1" dirty="0"/>
              <a:t>）</a:t>
            </a:r>
            <a:r>
              <a:rPr lang="ja-JP" altLang="en-US" sz="2200" dirty="0"/>
              <a:t>を要求します。ここには介護報酬の改善（基本報酬の底上げ）の要求もふくまれています。</a:t>
            </a:r>
            <a:endParaRPr lang="en-US" altLang="ja-JP" sz="2200" dirty="0"/>
          </a:p>
        </p:txBody>
      </p:sp>
      <p:sp>
        <p:nvSpPr>
          <p:cNvPr id="3" name="スライド番号プレースホルダー 2">
            <a:extLst>
              <a:ext uri="{FF2B5EF4-FFF2-40B4-BE49-F238E27FC236}">
                <a16:creationId xmlns:a16="http://schemas.microsoft.com/office/drawing/2014/main" id="{1F177C6B-3226-4915-BD53-DB14AF4C4A0F}"/>
              </a:ext>
            </a:extLst>
          </p:cNvPr>
          <p:cNvSpPr>
            <a:spLocks noGrp="1"/>
          </p:cNvSpPr>
          <p:nvPr>
            <p:ph type="sldNum" sz="quarter" idx="12"/>
          </p:nvPr>
        </p:nvSpPr>
        <p:spPr>
          <a:xfrm>
            <a:off x="2699792" y="6487120"/>
            <a:ext cx="2133600" cy="365125"/>
          </a:xfrm>
        </p:spPr>
        <p:txBody>
          <a:bodyPr/>
          <a:lstStyle/>
          <a:p>
            <a:fld id="{787EF5BE-32B3-4C62-80B7-0FDDACD4450E}" type="slidenum">
              <a:rPr kumimoji="1" lang="ja-JP" altLang="en-US" sz="2000" smtClean="0"/>
              <a:t>12</a:t>
            </a:fld>
            <a:endParaRPr kumimoji="1" lang="ja-JP" altLang="en-US" dirty="0"/>
          </a:p>
        </p:txBody>
      </p:sp>
    </p:spTree>
    <p:extLst>
      <p:ext uri="{BB962C8B-B14F-4D97-AF65-F5344CB8AC3E}">
        <p14:creationId xmlns:p14="http://schemas.microsoft.com/office/powerpoint/2010/main" val="10857204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947A7B9-239D-489C-BB46-182CAC3C24F5}"/>
              </a:ext>
            </a:extLst>
          </p:cNvPr>
          <p:cNvSpPr>
            <a:spLocks noGrp="1"/>
          </p:cNvSpPr>
          <p:nvPr>
            <p:ph type="title"/>
          </p:nvPr>
        </p:nvSpPr>
        <p:spPr>
          <a:xfrm>
            <a:off x="457200" y="44624"/>
            <a:ext cx="8229600" cy="902134"/>
          </a:xfrm>
        </p:spPr>
        <p:txBody>
          <a:bodyPr>
            <a:normAutofit/>
          </a:bodyPr>
          <a:lstStyle/>
          <a:p>
            <a:r>
              <a:rPr kumimoji="1" lang="ja-JP" altLang="en-US" dirty="0"/>
              <a:t>介護従事者の実態</a:t>
            </a:r>
          </a:p>
        </p:txBody>
      </p:sp>
      <p:graphicFrame>
        <p:nvGraphicFramePr>
          <p:cNvPr id="10" name="表 9">
            <a:extLst>
              <a:ext uri="{FF2B5EF4-FFF2-40B4-BE49-F238E27FC236}">
                <a16:creationId xmlns:a16="http://schemas.microsoft.com/office/drawing/2014/main" id="{78FC5182-C77C-4145-B460-7F927A1EB7C0}"/>
              </a:ext>
            </a:extLst>
          </p:cNvPr>
          <p:cNvGraphicFramePr>
            <a:graphicFrameLocks noGrp="1"/>
          </p:cNvGraphicFramePr>
          <p:nvPr>
            <p:extLst>
              <p:ext uri="{D42A27DB-BD31-4B8C-83A1-F6EECF244321}">
                <p14:modId xmlns:p14="http://schemas.microsoft.com/office/powerpoint/2010/main" val="146220314"/>
              </p:ext>
            </p:extLst>
          </p:nvPr>
        </p:nvGraphicFramePr>
        <p:xfrm>
          <a:off x="5737350" y="830629"/>
          <a:ext cx="2830934" cy="1666078"/>
        </p:xfrm>
        <a:graphic>
          <a:graphicData uri="http://schemas.openxmlformats.org/drawingml/2006/table">
            <a:tbl>
              <a:tblPr/>
              <a:tblGrid>
                <a:gridCol w="1656184">
                  <a:extLst>
                    <a:ext uri="{9D8B030D-6E8A-4147-A177-3AD203B41FA5}">
                      <a16:colId xmlns:a16="http://schemas.microsoft.com/office/drawing/2014/main" val="1926983099"/>
                    </a:ext>
                  </a:extLst>
                </a:gridCol>
                <a:gridCol w="1174750">
                  <a:extLst>
                    <a:ext uri="{9D8B030D-6E8A-4147-A177-3AD203B41FA5}">
                      <a16:colId xmlns:a16="http://schemas.microsoft.com/office/drawing/2014/main" val="4244169852"/>
                    </a:ext>
                  </a:extLst>
                </a:gridCol>
              </a:tblGrid>
              <a:tr h="793588">
                <a:tc>
                  <a:txBody>
                    <a:bodyPr/>
                    <a:lstStyle/>
                    <a:p>
                      <a:pPr algn="l" fontAlgn="ctr"/>
                      <a:r>
                        <a:rPr lang="ja-JP" altLang="en-US" sz="1400" b="1" i="0" u="none" strike="noStrike" dirty="0">
                          <a:solidFill>
                            <a:srgbClr val="FFFFFF"/>
                          </a:solidFill>
                          <a:effectLst/>
                          <a:latin typeface="ＭＳ 明朝" panose="02020609040205080304" pitchFamily="17" charset="-128"/>
                          <a:ea typeface="ＭＳ 明朝" panose="02020609040205080304" pitchFamily="17" charset="-128"/>
                        </a:rPr>
                        <a:t>　</a:t>
                      </a:r>
                    </a:p>
                  </a:txBody>
                  <a:tcPr marL="9525" marR="9525" marT="9525" marB="0" anchor="ctr">
                    <a:lnL w="6350" cap="flat" cmpd="sng" algn="ctr">
                      <a:solidFill>
                        <a:srgbClr val="F4B084"/>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ED7D31"/>
                    </a:solidFill>
                  </a:tcPr>
                </a:tc>
                <a:tc>
                  <a:txBody>
                    <a:bodyPr/>
                    <a:lstStyle/>
                    <a:p>
                      <a:pPr algn="ctr" fontAlgn="ctr"/>
                      <a:r>
                        <a:rPr lang="ja-JP" altLang="en-US" sz="1400" b="1" i="0" u="none" strike="noStrike" dirty="0">
                          <a:solidFill>
                            <a:srgbClr val="FFFFFF"/>
                          </a:solidFill>
                          <a:effectLst/>
                          <a:latin typeface="ＭＳ 明朝" panose="02020609040205080304" pitchFamily="17" charset="-128"/>
                          <a:ea typeface="ＭＳ 明朝" panose="02020609040205080304" pitchFamily="17" charset="-128"/>
                        </a:rPr>
                        <a:t>賞与込み給与</a:t>
                      </a:r>
                      <a:br>
                        <a:rPr lang="ja-JP" altLang="en-US" sz="1400" b="1" i="0" u="none" strike="noStrike" dirty="0">
                          <a:solidFill>
                            <a:srgbClr val="FFFFFF"/>
                          </a:solidFill>
                          <a:effectLst/>
                          <a:latin typeface="ＭＳ 明朝" panose="02020609040205080304" pitchFamily="17" charset="-128"/>
                          <a:ea typeface="ＭＳ 明朝" panose="02020609040205080304" pitchFamily="17" charset="-128"/>
                        </a:rPr>
                      </a:br>
                      <a:r>
                        <a:rPr lang="ja-JP" altLang="en-US" sz="1400" b="1" i="0" u="none" strike="noStrike" dirty="0">
                          <a:solidFill>
                            <a:srgbClr val="FFFFFF"/>
                          </a:solidFill>
                          <a:effectLst/>
                          <a:latin typeface="ＭＳ 明朝" panose="02020609040205080304" pitchFamily="17" charset="-128"/>
                          <a:ea typeface="ＭＳ 明朝" panose="02020609040205080304" pitchFamily="17" charset="-128"/>
                        </a:rPr>
                        <a:t>（万円）</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4B084"/>
                      </a:solidFill>
                      <a:prstDash val="solid"/>
                      <a:round/>
                      <a:headEnd type="none" w="med" len="med"/>
                      <a:tailEnd type="none" w="med" len="med"/>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ED7D31"/>
                    </a:solidFill>
                  </a:tcPr>
                </a:tc>
                <a:extLst>
                  <a:ext uri="{0D108BD9-81ED-4DB2-BD59-A6C34878D82A}">
                    <a16:rowId xmlns:a16="http://schemas.microsoft.com/office/drawing/2014/main" val="2647433517"/>
                  </a:ext>
                </a:extLst>
              </a:tr>
              <a:tr h="431298">
                <a:tc>
                  <a:txBody>
                    <a:bodyPr/>
                    <a:lstStyle/>
                    <a:p>
                      <a:pPr algn="l" fontAlgn="ctr"/>
                      <a:r>
                        <a:rPr lang="ja-JP" altLang="en-US" sz="2000" b="1" i="0" u="none" strike="noStrike">
                          <a:solidFill>
                            <a:srgbClr val="000000"/>
                          </a:solidFill>
                          <a:effectLst/>
                          <a:latin typeface="ＭＳ 明朝" panose="02020609040205080304" pitchFamily="17" charset="-128"/>
                          <a:ea typeface="ＭＳ 明朝" panose="02020609040205080304" pitchFamily="17" charset="-128"/>
                        </a:rPr>
                        <a:t>全産業平均</a:t>
                      </a:r>
                    </a:p>
                  </a:txBody>
                  <a:tcPr marL="9525" marR="9525" marT="9525" marB="0" anchor="ctr">
                    <a:lnL w="6350" cap="flat" cmpd="sng" algn="ctr">
                      <a:solidFill>
                        <a:srgbClr val="F4B084"/>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CE4D6"/>
                    </a:solidFill>
                  </a:tcPr>
                </a:tc>
                <a:tc>
                  <a:txBody>
                    <a:bodyPr/>
                    <a:lstStyle/>
                    <a:p>
                      <a:pPr algn="r" fontAlgn="ctr"/>
                      <a:r>
                        <a:rPr lang="en-US" altLang="ja-JP" sz="2800" b="1" i="0" u="none" strike="noStrike" dirty="0">
                          <a:solidFill>
                            <a:srgbClr val="000000"/>
                          </a:solidFill>
                          <a:effectLst/>
                          <a:latin typeface="Century" panose="02040604050505020304" pitchFamily="18" charset="0"/>
                          <a:ea typeface="游ゴシック" panose="020B0400000000000000" pitchFamily="50" charset="-128"/>
                        </a:rPr>
                        <a:t>30.7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4B084"/>
                      </a:solidFill>
                      <a:prstDash val="solid"/>
                      <a:round/>
                      <a:headEnd type="none" w="med" len="med"/>
                      <a:tailEnd type="none" w="med" len="med"/>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CE4D6"/>
                    </a:solidFill>
                  </a:tcPr>
                </a:tc>
                <a:extLst>
                  <a:ext uri="{0D108BD9-81ED-4DB2-BD59-A6C34878D82A}">
                    <a16:rowId xmlns:a16="http://schemas.microsoft.com/office/drawing/2014/main" val="3873994767"/>
                  </a:ext>
                </a:extLst>
              </a:tr>
              <a:tr h="431298">
                <a:tc>
                  <a:txBody>
                    <a:bodyPr/>
                    <a:lstStyle/>
                    <a:p>
                      <a:pPr algn="l" fontAlgn="ctr"/>
                      <a:r>
                        <a:rPr lang="ja-JP" altLang="en-US" sz="2000" b="1" i="0" u="none" strike="noStrike" dirty="0">
                          <a:solidFill>
                            <a:srgbClr val="000000"/>
                          </a:solidFill>
                          <a:effectLst/>
                          <a:latin typeface="ＭＳ 明朝" panose="02020609040205080304" pitchFamily="17" charset="-128"/>
                          <a:ea typeface="ＭＳ 明朝" panose="02020609040205080304" pitchFamily="17" charset="-128"/>
                        </a:rPr>
                        <a:t>介護職員</a:t>
                      </a:r>
                    </a:p>
                  </a:txBody>
                  <a:tcPr marL="9525" marR="9525" marT="9525" marB="0" anchor="ctr">
                    <a:lnL w="6350" cap="flat" cmpd="sng" algn="ctr">
                      <a:solidFill>
                        <a:srgbClr val="F4B084"/>
                      </a:solidFill>
                      <a:prstDash val="solid"/>
                      <a:round/>
                      <a:headEnd type="none" w="med" len="med"/>
                      <a:tailEnd type="none" w="med" len="med"/>
                    </a:lnL>
                    <a:lnR w="6350" cap="flat" cmpd="sng" algn="ctr">
                      <a:solidFill>
                        <a:srgbClr val="F4B084"/>
                      </a:solidFill>
                      <a:prstDash val="solid"/>
                      <a:round/>
                      <a:headEnd type="none" w="med" len="med"/>
                      <a:tailEnd type="none" w="med" len="med"/>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tcPr>
                </a:tc>
                <a:tc>
                  <a:txBody>
                    <a:bodyPr/>
                    <a:lstStyle/>
                    <a:p>
                      <a:pPr algn="r" fontAlgn="ctr"/>
                      <a:r>
                        <a:rPr lang="en-US" altLang="ja-JP" sz="2800" b="1" i="0" u="none" strike="noStrike" dirty="0">
                          <a:solidFill>
                            <a:srgbClr val="000000"/>
                          </a:solidFill>
                          <a:effectLst/>
                          <a:latin typeface="Century" panose="02040604050505020304" pitchFamily="18" charset="0"/>
                          <a:ea typeface="游ゴシック" panose="020B0400000000000000" pitchFamily="50" charset="-128"/>
                        </a:rPr>
                        <a:t>23.9</a:t>
                      </a:r>
                    </a:p>
                  </a:txBody>
                  <a:tcPr marL="9525" marR="9525" marT="9525" marB="0" anchor="ctr">
                    <a:lnL w="6350" cap="flat" cmpd="sng" algn="ctr">
                      <a:solidFill>
                        <a:srgbClr val="F4B084"/>
                      </a:solidFill>
                      <a:prstDash val="solid"/>
                      <a:round/>
                      <a:headEnd type="none" w="med" len="med"/>
                      <a:tailEnd type="none" w="med" len="med"/>
                    </a:lnL>
                    <a:lnR w="6350" cap="flat" cmpd="sng" algn="ctr">
                      <a:solidFill>
                        <a:srgbClr val="F4B084"/>
                      </a:solidFill>
                      <a:prstDash val="solid"/>
                      <a:round/>
                      <a:headEnd type="none" w="med" len="med"/>
                      <a:tailEnd type="none" w="med" len="med"/>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tcPr>
                </a:tc>
                <a:extLst>
                  <a:ext uri="{0D108BD9-81ED-4DB2-BD59-A6C34878D82A}">
                    <a16:rowId xmlns:a16="http://schemas.microsoft.com/office/drawing/2014/main" val="2772672669"/>
                  </a:ext>
                </a:extLst>
              </a:tr>
            </a:tbl>
          </a:graphicData>
        </a:graphic>
      </p:graphicFrame>
      <p:sp>
        <p:nvSpPr>
          <p:cNvPr id="13" name="テキスト ボックス 12">
            <a:extLst>
              <a:ext uri="{FF2B5EF4-FFF2-40B4-BE49-F238E27FC236}">
                <a16:creationId xmlns:a16="http://schemas.microsoft.com/office/drawing/2014/main" id="{611EF61E-86A3-4F58-8278-331FBA7AD859}"/>
              </a:ext>
            </a:extLst>
          </p:cNvPr>
          <p:cNvSpPr txBox="1"/>
          <p:nvPr/>
        </p:nvSpPr>
        <p:spPr>
          <a:xfrm>
            <a:off x="6012160" y="2496707"/>
            <a:ext cx="3491880" cy="430887"/>
          </a:xfrm>
          <a:prstGeom prst="rect">
            <a:avLst/>
          </a:prstGeom>
          <a:noFill/>
        </p:spPr>
        <p:txBody>
          <a:bodyPr wrap="square" rtlCol="0">
            <a:spAutoFit/>
          </a:bodyPr>
          <a:lstStyle/>
          <a:p>
            <a:r>
              <a:rPr lang="ja-JP" altLang="en-US" sz="1100" dirty="0">
                <a:latin typeface="+mn-ea"/>
              </a:rPr>
              <a:t>参考：</a:t>
            </a:r>
            <a:r>
              <a:rPr lang="en-US" altLang="ja-JP" sz="1100" dirty="0">
                <a:latin typeface="+mn-ea"/>
              </a:rPr>
              <a:t>2020</a:t>
            </a:r>
            <a:r>
              <a:rPr lang="ja-JP" altLang="en-US" sz="1100" dirty="0">
                <a:latin typeface="+mn-ea"/>
              </a:rPr>
              <a:t>年賃金構造基本統計調査</a:t>
            </a:r>
            <a:endParaRPr lang="en-US" altLang="ja-JP" sz="1100" dirty="0">
              <a:latin typeface="+mn-ea"/>
            </a:endParaRPr>
          </a:p>
          <a:p>
            <a:r>
              <a:rPr lang="ja-JP" altLang="en-US" sz="1100" dirty="0">
                <a:latin typeface="+mn-ea"/>
              </a:rPr>
              <a:t>　　　　</a:t>
            </a:r>
            <a:endParaRPr lang="en-US" altLang="zh-TW" sz="1100" dirty="0">
              <a:latin typeface="+mn-ea"/>
            </a:endParaRPr>
          </a:p>
        </p:txBody>
      </p:sp>
      <p:pic>
        <p:nvPicPr>
          <p:cNvPr id="4" name="図 3">
            <a:extLst>
              <a:ext uri="{FF2B5EF4-FFF2-40B4-BE49-F238E27FC236}">
                <a16:creationId xmlns:a16="http://schemas.microsoft.com/office/drawing/2014/main" id="{161BA7EB-FCAE-49F3-A372-67BFC658EB4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44548" y="5594819"/>
            <a:ext cx="1263956" cy="1328070"/>
          </a:xfrm>
          <a:prstGeom prst="rect">
            <a:avLst/>
          </a:prstGeom>
        </p:spPr>
      </p:pic>
      <p:pic>
        <p:nvPicPr>
          <p:cNvPr id="7" name="図 6">
            <a:extLst>
              <a:ext uri="{FF2B5EF4-FFF2-40B4-BE49-F238E27FC236}">
                <a16:creationId xmlns:a16="http://schemas.microsoft.com/office/drawing/2014/main" id="{3717D4D3-A49A-4577-A06D-8BAD39F23A0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467544" y="5519978"/>
            <a:ext cx="1083056" cy="1421017"/>
          </a:xfrm>
          <a:prstGeom prst="rect">
            <a:avLst/>
          </a:prstGeom>
        </p:spPr>
      </p:pic>
      <p:pic>
        <p:nvPicPr>
          <p:cNvPr id="9" name="図 8">
            <a:extLst>
              <a:ext uri="{FF2B5EF4-FFF2-40B4-BE49-F238E27FC236}">
                <a16:creationId xmlns:a16="http://schemas.microsoft.com/office/drawing/2014/main" id="{17A59022-0C64-4748-90D8-10236DBB8CF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91680" y="5504228"/>
            <a:ext cx="1263956" cy="1422172"/>
          </a:xfrm>
          <a:prstGeom prst="rect">
            <a:avLst/>
          </a:prstGeom>
        </p:spPr>
      </p:pic>
      <p:pic>
        <p:nvPicPr>
          <p:cNvPr id="12" name="図 11">
            <a:extLst>
              <a:ext uri="{FF2B5EF4-FFF2-40B4-BE49-F238E27FC236}">
                <a16:creationId xmlns:a16="http://schemas.microsoft.com/office/drawing/2014/main" id="{195F9001-9C9A-4C5F-A090-53DD5272126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59832" y="5384519"/>
            <a:ext cx="1730937" cy="1538370"/>
          </a:xfrm>
          <a:prstGeom prst="rect">
            <a:avLst/>
          </a:prstGeom>
        </p:spPr>
      </p:pic>
      <p:sp>
        <p:nvSpPr>
          <p:cNvPr id="15" name="テキスト ボックス 14">
            <a:extLst>
              <a:ext uri="{FF2B5EF4-FFF2-40B4-BE49-F238E27FC236}">
                <a16:creationId xmlns:a16="http://schemas.microsoft.com/office/drawing/2014/main" id="{FE38E8BD-64B6-4CAA-A261-BACD8D7FA0FD}"/>
              </a:ext>
            </a:extLst>
          </p:cNvPr>
          <p:cNvSpPr txBox="1"/>
          <p:nvPr/>
        </p:nvSpPr>
        <p:spPr>
          <a:xfrm>
            <a:off x="4790769" y="5405832"/>
            <a:ext cx="3331847" cy="1200329"/>
          </a:xfrm>
          <a:prstGeom prst="rect">
            <a:avLst/>
          </a:prstGeom>
          <a:noFill/>
        </p:spPr>
        <p:txBody>
          <a:bodyPr wrap="square" rtlCol="0">
            <a:spAutoFit/>
          </a:bodyPr>
          <a:lstStyle/>
          <a:p>
            <a:r>
              <a:rPr kumimoji="1" lang="en-US" altLang="ja-JP" sz="2000" b="1" dirty="0">
                <a:latin typeface="S2GP海フォント" panose="02000600000000000000" pitchFamily="2" charset="-128"/>
                <a:ea typeface="S2GP海フォント" panose="02000600000000000000" pitchFamily="2" charset="-128"/>
              </a:rPr>
              <a:t>ICT</a:t>
            </a:r>
            <a:r>
              <a:rPr kumimoji="1" lang="en-US" altLang="ja-JP" sz="2400" b="1" dirty="0">
                <a:latin typeface="S2GP海フォント" panose="02000600000000000000" pitchFamily="2" charset="-128"/>
                <a:ea typeface="S2GP海フォント" panose="02000600000000000000" pitchFamily="2" charset="-128"/>
              </a:rPr>
              <a:t>?</a:t>
            </a:r>
            <a:r>
              <a:rPr lang="ja-JP" altLang="en-US" sz="2400" b="1" dirty="0" err="1">
                <a:latin typeface="S2GP海フォント" panose="02000600000000000000" pitchFamily="2" charset="-128"/>
                <a:ea typeface="S2GP海フォント" panose="02000600000000000000" pitchFamily="2" charset="-128"/>
              </a:rPr>
              <a:t>、</a:t>
            </a:r>
            <a:r>
              <a:rPr lang="ja-JP" altLang="en-US" sz="2400" b="1" dirty="0">
                <a:latin typeface="S2GP海フォント" panose="02000600000000000000" pitchFamily="2" charset="-128"/>
                <a:ea typeface="S2GP海フォント" panose="02000600000000000000" pitchFamily="2" charset="-128"/>
              </a:rPr>
              <a:t>介護ロボット？</a:t>
            </a:r>
            <a:endParaRPr kumimoji="1" lang="en-US" altLang="ja-JP" sz="2400" b="1" dirty="0">
              <a:latin typeface="S2GP海フォント" panose="02000600000000000000" pitchFamily="2" charset="-128"/>
              <a:ea typeface="S2GP海フォント" panose="02000600000000000000" pitchFamily="2" charset="-128"/>
            </a:endParaRPr>
          </a:p>
          <a:p>
            <a:r>
              <a:rPr kumimoji="1" lang="ja-JP" altLang="en-US" sz="2400" b="1" dirty="0">
                <a:latin typeface="S2GP海フォント" panose="02000600000000000000" pitchFamily="2" charset="-128"/>
                <a:ea typeface="S2GP海フォント" panose="02000600000000000000" pitchFamily="2" charset="-128"/>
              </a:rPr>
              <a:t>導入しても減らせる</a:t>
            </a:r>
            <a:endParaRPr kumimoji="1" lang="en-US" altLang="ja-JP" sz="2400" b="1" dirty="0">
              <a:latin typeface="S2GP海フォント" panose="02000600000000000000" pitchFamily="2" charset="-128"/>
              <a:ea typeface="S2GP海フォント" panose="02000600000000000000" pitchFamily="2" charset="-128"/>
            </a:endParaRPr>
          </a:p>
          <a:p>
            <a:r>
              <a:rPr lang="ja-JP" altLang="en-US" sz="2400" b="1" dirty="0">
                <a:latin typeface="S2GP海フォント" panose="02000600000000000000" pitchFamily="2" charset="-128"/>
                <a:ea typeface="S2GP海フォント" panose="02000600000000000000" pitchFamily="2" charset="-128"/>
              </a:rPr>
              <a:t>　</a:t>
            </a:r>
            <a:r>
              <a:rPr kumimoji="1" lang="ja-JP" altLang="en-US" sz="2400" b="1" dirty="0">
                <a:latin typeface="S2GP海フォント" panose="02000600000000000000" pitchFamily="2" charset="-128"/>
                <a:ea typeface="S2GP海フォント" panose="02000600000000000000" pitchFamily="2" charset="-128"/>
              </a:rPr>
              <a:t>人がいないよ</a:t>
            </a:r>
            <a:r>
              <a:rPr kumimoji="1" lang="en-US" altLang="ja-JP" sz="2400" b="1" dirty="0">
                <a:latin typeface="S2GP海フォント" panose="02000600000000000000" pitchFamily="2" charset="-128"/>
                <a:ea typeface="S2GP海フォント" panose="02000600000000000000" pitchFamily="2" charset="-128"/>
              </a:rPr>
              <a:t>…</a:t>
            </a:r>
            <a:endParaRPr kumimoji="1" lang="ja-JP" altLang="en-US" sz="2400" b="1" dirty="0">
              <a:latin typeface="S2GP海フォント" panose="02000600000000000000" pitchFamily="2" charset="-128"/>
              <a:ea typeface="S2GP海フォント" panose="02000600000000000000" pitchFamily="2" charset="-128"/>
            </a:endParaRPr>
          </a:p>
        </p:txBody>
      </p:sp>
      <p:sp>
        <p:nvSpPr>
          <p:cNvPr id="16" name="吹き出し: 円形 15">
            <a:extLst>
              <a:ext uri="{FF2B5EF4-FFF2-40B4-BE49-F238E27FC236}">
                <a16:creationId xmlns:a16="http://schemas.microsoft.com/office/drawing/2014/main" id="{D8AC18CD-297C-4862-9D57-4B4DAEBD8B8A}"/>
              </a:ext>
            </a:extLst>
          </p:cNvPr>
          <p:cNvSpPr/>
          <p:nvPr/>
        </p:nvSpPr>
        <p:spPr>
          <a:xfrm rot="16200000">
            <a:off x="5515387" y="4509106"/>
            <a:ext cx="1554762" cy="3053777"/>
          </a:xfrm>
          <a:prstGeom prst="wedgeEllipseCallout">
            <a:avLst>
              <a:gd name="adj1" fmla="val -20602"/>
              <a:gd name="adj2" fmla="val 5525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17" name="テキスト ボックス 16">
            <a:extLst>
              <a:ext uri="{FF2B5EF4-FFF2-40B4-BE49-F238E27FC236}">
                <a16:creationId xmlns:a16="http://schemas.microsoft.com/office/drawing/2014/main" id="{5B94E8A5-A13F-4B65-8144-1CB0E3DEB961}"/>
              </a:ext>
            </a:extLst>
          </p:cNvPr>
          <p:cNvSpPr txBox="1"/>
          <p:nvPr/>
        </p:nvSpPr>
        <p:spPr>
          <a:xfrm>
            <a:off x="5149163" y="4989980"/>
            <a:ext cx="3528392" cy="261610"/>
          </a:xfrm>
          <a:prstGeom prst="rect">
            <a:avLst/>
          </a:prstGeom>
          <a:noFill/>
        </p:spPr>
        <p:txBody>
          <a:bodyPr wrap="square" rtlCol="0">
            <a:spAutoFit/>
          </a:bodyPr>
          <a:lstStyle/>
          <a:p>
            <a:r>
              <a:rPr lang="ja-JP" altLang="en-US" sz="1100" dirty="0">
                <a:latin typeface="+mn-ea"/>
              </a:rPr>
              <a:t>参照：介護職員等特定処遇改善加算に係る請求状況より</a:t>
            </a:r>
            <a:endParaRPr kumimoji="1" lang="ja-JP" altLang="en-US" sz="1100" dirty="0">
              <a:latin typeface="+mn-ea"/>
            </a:endParaRPr>
          </a:p>
        </p:txBody>
      </p:sp>
      <p:pic>
        <p:nvPicPr>
          <p:cNvPr id="3" name="図 2">
            <a:extLst>
              <a:ext uri="{FF2B5EF4-FFF2-40B4-BE49-F238E27FC236}">
                <a16:creationId xmlns:a16="http://schemas.microsoft.com/office/drawing/2014/main" id="{1328483E-D7F1-413B-95C6-EF4E4B2874F1}"/>
              </a:ext>
            </a:extLst>
          </p:cNvPr>
          <p:cNvPicPr>
            <a:picLocks noChangeAspect="1"/>
          </p:cNvPicPr>
          <p:nvPr/>
        </p:nvPicPr>
        <p:blipFill>
          <a:blip r:embed="rId7"/>
          <a:stretch>
            <a:fillRect/>
          </a:stretch>
        </p:blipFill>
        <p:spPr>
          <a:xfrm>
            <a:off x="39316" y="1671046"/>
            <a:ext cx="5362469" cy="3050547"/>
          </a:xfrm>
          <a:prstGeom prst="rect">
            <a:avLst/>
          </a:prstGeom>
        </p:spPr>
      </p:pic>
      <p:sp>
        <p:nvSpPr>
          <p:cNvPr id="5" name="正方形/長方形 4">
            <a:extLst>
              <a:ext uri="{FF2B5EF4-FFF2-40B4-BE49-F238E27FC236}">
                <a16:creationId xmlns:a16="http://schemas.microsoft.com/office/drawing/2014/main" id="{AD93EEFA-B292-48F4-AEFA-EB456D9FBE2B}"/>
              </a:ext>
            </a:extLst>
          </p:cNvPr>
          <p:cNvSpPr/>
          <p:nvPr/>
        </p:nvSpPr>
        <p:spPr>
          <a:xfrm>
            <a:off x="110547" y="865905"/>
            <a:ext cx="5212365" cy="707886"/>
          </a:xfrm>
          <a:prstGeom prst="rect">
            <a:avLst/>
          </a:prstGeom>
        </p:spPr>
        <p:txBody>
          <a:bodyPr wrap="square">
            <a:spAutoFit/>
          </a:bodyPr>
          <a:lstStyle/>
          <a:p>
            <a:r>
              <a:rPr lang="ja-JP" altLang="en-US" sz="2000" dirty="0">
                <a:solidFill>
                  <a:srgbClr val="000000"/>
                </a:solidFill>
                <a:latin typeface="游ゴシック" panose="020B0400000000000000" pitchFamily="50" charset="-128"/>
                <a:ea typeface="游ゴシック" panose="020B0400000000000000" pitchFamily="50" charset="-128"/>
              </a:rPr>
              <a:t>第</a:t>
            </a:r>
            <a:r>
              <a:rPr lang="en-US" altLang="ja-JP" sz="2000" dirty="0">
                <a:solidFill>
                  <a:srgbClr val="000000"/>
                </a:solidFill>
                <a:latin typeface="游ゴシック" panose="020B0400000000000000" pitchFamily="50" charset="-128"/>
                <a:ea typeface="游ゴシック" panose="020B0400000000000000" pitchFamily="50" charset="-128"/>
              </a:rPr>
              <a:t>8</a:t>
            </a:r>
            <a:r>
              <a:rPr lang="ja-JP" altLang="en-US" sz="2000" dirty="0">
                <a:solidFill>
                  <a:srgbClr val="000000"/>
                </a:solidFill>
                <a:latin typeface="游ゴシック" panose="020B0400000000000000" pitchFamily="50" charset="-128"/>
                <a:ea typeface="游ゴシック" panose="020B0400000000000000" pitchFamily="50" charset="-128"/>
              </a:rPr>
              <a:t>期介護保険事業計画に基づく介護職員の必要数について</a:t>
            </a:r>
            <a:r>
              <a:rPr lang="ja-JP" altLang="en-US" sz="2000" dirty="0"/>
              <a:t> </a:t>
            </a:r>
          </a:p>
        </p:txBody>
      </p:sp>
      <p:sp>
        <p:nvSpPr>
          <p:cNvPr id="18" name="テキスト ボックス 17">
            <a:extLst>
              <a:ext uri="{FF2B5EF4-FFF2-40B4-BE49-F238E27FC236}">
                <a16:creationId xmlns:a16="http://schemas.microsoft.com/office/drawing/2014/main" id="{8D907A02-AEC0-4A71-8F7D-7F202AF7CB76}"/>
              </a:ext>
            </a:extLst>
          </p:cNvPr>
          <p:cNvSpPr txBox="1"/>
          <p:nvPr/>
        </p:nvSpPr>
        <p:spPr>
          <a:xfrm>
            <a:off x="3384967" y="4838353"/>
            <a:ext cx="3528392" cy="261610"/>
          </a:xfrm>
          <a:prstGeom prst="rect">
            <a:avLst/>
          </a:prstGeom>
          <a:noFill/>
        </p:spPr>
        <p:txBody>
          <a:bodyPr wrap="square" rtlCol="0">
            <a:spAutoFit/>
          </a:bodyPr>
          <a:lstStyle/>
          <a:p>
            <a:r>
              <a:rPr lang="ja-JP" altLang="en-US" sz="1100" dirty="0">
                <a:latin typeface="+mn-ea"/>
              </a:rPr>
              <a:t>出典：厚生労働省</a:t>
            </a:r>
            <a:endParaRPr lang="en-US" altLang="ja-JP" sz="1100" dirty="0">
              <a:latin typeface="+mn-ea"/>
            </a:endParaRPr>
          </a:p>
        </p:txBody>
      </p:sp>
      <p:pic>
        <p:nvPicPr>
          <p:cNvPr id="6" name="図 5">
            <a:extLst>
              <a:ext uri="{FF2B5EF4-FFF2-40B4-BE49-F238E27FC236}">
                <a16:creationId xmlns:a16="http://schemas.microsoft.com/office/drawing/2014/main" id="{3CB74631-A5CD-4654-9BC6-F1BDBC60ECF3}"/>
              </a:ext>
            </a:extLst>
          </p:cNvPr>
          <p:cNvPicPr>
            <a:picLocks noChangeAspect="1"/>
          </p:cNvPicPr>
          <p:nvPr/>
        </p:nvPicPr>
        <p:blipFill>
          <a:blip r:embed="rId8"/>
          <a:stretch>
            <a:fillRect/>
          </a:stretch>
        </p:blipFill>
        <p:spPr>
          <a:xfrm>
            <a:off x="5232614" y="2765784"/>
            <a:ext cx="3444941" cy="2287272"/>
          </a:xfrm>
          <a:prstGeom prst="rect">
            <a:avLst/>
          </a:prstGeom>
        </p:spPr>
      </p:pic>
      <p:sp>
        <p:nvSpPr>
          <p:cNvPr id="8" name="スライド番号プレースホルダー 7">
            <a:extLst>
              <a:ext uri="{FF2B5EF4-FFF2-40B4-BE49-F238E27FC236}">
                <a16:creationId xmlns:a16="http://schemas.microsoft.com/office/drawing/2014/main" id="{D8857CB5-9071-4D99-A0E0-C70A85D3D456}"/>
              </a:ext>
            </a:extLst>
          </p:cNvPr>
          <p:cNvSpPr>
            <a:spLocks noGrp="1"/>
          </p:cNvSpPr>
          <p:nvPr>
            <p:ph type="sldNum" sz="quarter" idx="12"/>
          </p:nvPr>
        </p:nvSpPr>
        <p:spPr>
          <a:xfrm>
            <a:off x="3015563" y="6469564"/>
            <a:ext cx="2133600" cy="365125"/>
          </a:xfrm>
        </p:spPr>
        <p:txBody>
          <a:bodyPr/>
          <a:lstStyle/>
          <a:p>
            <a:fld id="{787EF5BE-32B3-4C62-80B7-0FDDACD4450E}" type="slidenum">
              <a:rPr kumimoji="1" lang="ja-JP" altLang="en-US" sz="2000" smtClean="0"/>
              <a:t>13</a:t>
            </a:fld>
            <a:endParaRPr kumimoji="1" lang="ja-JP" altLang="en-US" dirty="0"/>
          </a:p>
        </p:txBody>
      </p:sp>
    </p:spTree>
    <p:extLst>
      <p:ext uri="{BB962C8B-B14F-4D97-AF65-F5344CB8AC3E}">
        <p14:creationId xmlns:p14="http://schemas.microsoft.com/office/powerpoint/2010/main" val="28091670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DEBC3FF1-7632-4353-922E-E79BCF9B53E6}"/>
              </a:ext>
            </a:extLst>
          </p:cNvPr>
          <p:cNvSpPr/>
          <p:nvPr/>
        </p:nvSpPr>
        <p:spPr>
          <a:xfrm>
            <a:off x="287524" y="458956"/>
            <a:ext cx="8568952" cy="5940088"/>
          </a:xfrm>
          <a:prstGeom prst="rect">
            <a:avLst/>
          </a:prstGeom>
        </p:spPr>
        <p:txBody>
          <a:bodyPr wrap="square">
            <a:spAutoFit/>
          </a:bodyPr>
          <a:lstStyle/>
          <a:p>
            <a:r>
              <a:rPr lang="ja-JP" altLang="en-US" sz="2000" dirty="0"/>
              <a:t>○ 厚労省は、２０４０年度に介護職員が約２８０万人必要となり、２０１９年度と比べて約６９万人不足するという推計を発表しました。２０２３年度には約２２万人、２０２５年度は約３２万人不足するとされています。高齢化が進展し、介護需要が増え続ける一方で、介護の担い手確保がいっそう困難になると予想されます。</a:t>
            </a:r>
            <a:endParaRPr lang="en-US" altLang="ja-JP" sz="2000" dirty="0"/>
          </a:p>
          <a:p>
            <a:endParaRPr lang="en-US" altLang="ja-JP" sz="2000" dirty="0"/>
          </a:p>
          <a:p>
            <a:r>
              <a:rPr lang="ja-JP" altLang="en-US" sz="2000" dirty="0"/>
              <a:t>○ 介護職員の平均給与は２３</a:t>
            </a:r>
            <a:r>
              <a:rPr lang="en-US" altLang="ja-JP" sz="2000" dirty="0"/>
              <a:t>.</a:t>
            </a:r>
            <a:r>
              <a:rPr lang="ja-JP" altLang="en-US" sz="2000" dirty="0"/>
              <a:t>９万円と全産業平均よりも９万円も低くなっています。２０１９年１０月から消費税増税分を財源とした「特定処遇改善加算」が新たに導入されましたが、算定している法人は６割に届いていません。「勤続１０年以上の介護士に対して月８万円の手当」と政府は説明しましたが、一番多く配分されるグループでも月に約２万円の改善にとどまっているいう結果（福祉医療機構調査）も報告されています。</a:t>
            </a:r>
            <a:endParaRPr lang="en-US" altLang="ja-JP" sz="2000" dirty="0"/>
          </a:p>
          <a:p>
            <a:endParaRPr lang="en-US" altLang="ja-JP" sz="2000" dirty="0"/>
          </a:p>
          <a:p>
            <a:r>
              <a:rPr lang="ja-JP" altLang="en-US" sz="2000" dirty="0"/>
              <a:t>○ ２０２１年度介護報酬改定では、テクノロジー機器の導入による夜間の人員配置基準の緩和など、現状の厳しい職員体制を専ら「効率化」で乗り切ろうとする方向が打ち出されています。しかしそれでは人手不足は解決しません。「効率化」ではなく、大幅な処遇改善と増員が必要です。</a:t>
            </a:r>
            <a:r>
              <a:rPr lang="ja-JP" altLang="en-US" sz="2000" b="1" dirty="0"/>
              <a:t>「すべての介護従事者の給与を全産業平均水準まで引き上げること、その財源は全額公費負担でまかなうこと」（要請項目</a:t>
            </a:r>
            <a:r>
              <a:rPr lang="en-US" altLang="ja-JP" sz="2000" b="1" dirty="0"/>
              <a:t>3</a:t>
            </a:r>
            <a:r>
              <a:rPr lang="ja-JP" altLang="en-US" sz="2000" b="1" dirty="0"/>
              <a:t>）</a:t>
            </a:r>
            <a:r>
              <a:rPr lang="ja-JP" altLang="en-US" sz="2000" dirty="0"/>
              <a:t>を求めます。</a:t>
            </a:r>
          </a:p>
        </p:txBody>
      </p:sp>
      <p:sp>
        <p:nvSpPr>
          <p:cNvPr id="3" name="スライド番号プレースホルダー 2">
            <a:extLst>
              <a:ext uri="{FF2B5EF4-FFF2-40B4-BE49-F238E27FC236}">
                <a16:creationId xmlns:a16="http://schemas.microsoft.com/office/drawing/2014/main" id="{75E37B6D-F704-484E-99E1-6623DCFFB1A7}"/>
              </a:ext>
            </a:extLst>
          </p:cNvPr>
          <p:cNvSpPr>
            <a:spLocks noGrp="1"/>
          </p:cNvSpPr>
          <p:nvPr>
            <p:ph type="sldNum" sz="quarter" idx="12"/>
          </p:nvPr>
        </p:nvSpPr>
        <p:spPr>
          <a:xfrm>
            <a:off x="2699792" y="6521028"/>
            <a:ext cx="2133600" cy="365125"/>
          </a:xfrm>
        </p:spPr>
        <p:txBody>
          <a:bodyPr/>
          <a:lstStyle/>
          <a:p>
            <a:fld id="{787EF5BE-32B3-4C62-80B7-0FDDACD4450E}" type="slidenum">
              <a:rPr kumimoji="1" lang="ja-JP" altLang="en-US" sz="2000" smtClean="0"/>
              <a:t>14</a:t>
            </a:fld>
            <a:endParaRPr kumimoji="1" lang="ja-JP" altLang="en-US" dirty="0"/>
          </a:p>
        </p:txBody>
      </p:sp>
    </p:spTree>
    <p:extLst>
      <p:ext uri="{BB962C8B-B14F-4D97-AF65-F5344CB8AC3E}">
        <p14:creationId xmlns:p14="http://schemas.microsoft.com/office/powerpoint/2010/main" val="34725893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34943" y="1107759"/>
            <a:ext cx="4716016" cy="3526261"/>
          </a:xfrm>
          <a:prstGeom prst="rect">
            <a:avLst/>
          </a:prstGeom>
        </p:spPr>
      </p:pic>
      <p:sp>
        <p:nvSpPr>
          <p:cNvPr id="6" name="テキスト ボックス 5"/>
          <p:cNvSpPr txBox="1"/>
          <p:nvPr/>
        </p:nvSpPr>
        <p:spPr>
          <a:xfrm>
            <a:off x="7291244" y="4795021"/>
            <a:ext cx="1492716" cy="276999"/>
          </a:xfrm>
          <a:prstGeom prst="rect">
            <a:avLst/>
          </a:prstGeom>
          <a:noFill/>
        </p:spPr>
        <p:txBody>
          <a:bodyPr wrap="none" rtlCol="0">
            <a:spAutoFit/>
          </a:bodyPr>
          <a:lstStyle/>
          <a:p>
            <a:r>
              <a:rPr lang="en-US" altLang="ja-JP" sz="1200" b="1" dirty="0"/>
              <a:t>※</a:t>
            </a:r>
            <a:r>
              <a:rPr lang="ja-JP" altLang="en-US" sz="1200" b="1" dirty="0"/>
              <a:t>出典：厚生労働省</a:t>
            </a:r>
            <a:endParaRPr kumimoji="1" lang="ja-JP" altLang="en-US" sz="1200" b="1" dirty="0"/>
          </a:p>
        </p:txBody>
      </p:sp>
      <p:sp>
        <p:nvSpPr>
          <p:cNvPr id="8" name="タイトル 1">
            <a:extLst>
              <a:ext uri="{FF2B5EF4-FFF2-40B4-BE49-F238E27FC236}">
                <a16:creationId xmlns:a16="http://schemas.microsoft.com/office/drawing/2014/main" id="{D38DAE39-813A-4514-A271-927892D999B1}"/>
              </a:ext>
            </a:extLst>
          </p:cNvPr>
          <p:cNvSpPr txBox="1">
            <a:spLocks/>
          </p:cNvSpPr>
          <p:nvPr/>
        </p:nvSpPr>
        <p:spPr>
          <a:xfrm>
            <a:off x="457200" y="44624"/>
            <a:ext cx="8229600" cy="90213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dirty="0"/>
              <a:t>介護保険財政</a:t>
            </a:r>
          </a:p>
        </p:txBody>
      </p:sp>
      <p:pic>
        <p:nvPicPr>
          <p:cNvPr id="12" name="図 11">
            <a:extLst>
              <a:ext uri="{FF2B5EF4-FFF2-40B4-BE49-F238E27FC236}">
                <a16:creationId xmlns:a16="http://schemas.microsoft.com/office/drawing/2014/main" id="{E19E6C0E-05BF-474F-8DA6-E6BC1666695D}"/>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852" b="99574" l="1085" r="99845">
                        <a14:foregroundMark x1="29922" y1="50426" x2="29922" y2="50426"/>
                        <a14:foregroundMark x1="34264" y1="59659" x2="34264" y2="59659"/>
                        <a14:foregroundMark x1="34884" y1="51563" x2="34884" y2="51563"/>
                        <a14:foregroundMark x1="34884" y1="51563" x2="34884" y2="51563"/>
                        <a14:foregroundMark x1="30388" y1="57386" x2="30388" y2="57386"/>
                        <a14:foregroundMark x1="24341" y1="63210" x2="24341" y2="63210"/>
                        <a14:foregroundMark x1="27442" y1="43608" x2="27442" y2="43608"/>
                        <a14:foregroundMark x1="31163" y1="62500" x2="31163" y2="62500"/>
                        <a14:foregroundMark x1="60775" y1="95597" x2="60775" y2="95597"/>
                      </a14:backgroundRemoval>
                    </a14:imgEffect>
                  </a14:imgLayer>
                </a14:imgProps>
              </a:ext>
              <a:ext uri="{28A0092B-C50C-407E-A947-70E740481C1C}">
                <a14:useLocalDpi xmlns:a14="http://schemas.microsoft.com/office/drawing/2010/main" val="0"/>
              </a:ext>
            </a:extLst>
          </a:blip>
          <a:stretch>
            <a:fillRect/>
          </a:stretch>
        </p:blipFill>
        <p:spPr>
          <a:xfrm flipH="1">
            <a:off x="342980" y="5072020"/>
            <a:ext cx="1492716" cy="1675163"/>
          </a:xfrm>
          <a:prstGeom prst="rect">
            <a:avLst/>
          </a:prstGeom>
        </p:spPr>
      </p:pic>
      <p:sp>
        <p:nvSpPr>
          <p:cNvPr id="14" name="吹き出し: 角を丸めた四角形 13">
            <a:extLst>
              <a:ext uri="{FF2B5EF4-FFF2-40B4-BE49-F238E27FC236}">
                <a16:creationId xmlns:a16="http://schemas.microsoft.com/office/drawing/2014/main" id="{D968F6AA-3931-4F52-820C-2287C2904C34}"/>
              </a:ext>
            </a:extLst>
          </p:cNvPr>
          <p:cNvSpPr/>
          <p:nvPr/>
        </p:nvSpPr>
        <p:spPr>
          <a:xfrm rot="5400000">
            <a:off x="4200971" y="3178502"/>
            <a:ext cx="1645862" cy="5432898"/>
          </a:xfrm>
          <a:prstGeom prst="wedgeRoundRectCallout">
            <a:avLst>
              <a:gd name="adj1" fmla="val 9002"/>
              <a:gd name="adj2" fmla="val 59248"/>
              <a:gd name="adj3" fmla="val 16667"/>
            </a:avLst>
          </a:prstGeom>
          <a:solidFill>
            <a:schemeClr val="bg1">
              <a:alpha val="7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4C6BD747-9A65-4613-BA4E-69AFB676799A}"/>
              </a:ext>
            </a:extLst>
          </p:cNvPr>
          <p:cNvSpPr txBox="1"/>
          <p:nvPr/>
        </p:nvSpPr>
        <p:spPr>
          <a:xfrm>
            <a:off x="2307454" y="5199833"/>
            <a:ext cx="5432898" cy="1785104"/>
          </a:xfrm>
          <a:prstGeom prst="rect">
            <a:avLst/>
          </a:prstGeom>
          <a:noFill/>
        </p:spPr>
        <p:txBody>
          <a:bodyPr wrap="none" rtlCol="0">
            <a:spAutoFit/>
          </a:bodyPr>
          <a:lstStyle/>
          <a:p>
            <a:r>
              <a:rPr kumimoji="1" lang="ja-JP" altLang="en-US" sz="2400" dirty="0"/>
              <a:t>介護財政は</a:t>
            </a:r>
            <a:r>
              <a:rPr kumimoji="1" lang="en-US" altLang="ja-JP" sz="2400" dirty="0"/>
              <a:t>2000</a:t>
            </a:r>
            <a:r>
              <a:rPr kumimoji="1" lang="ja-JP" altLang="en-US" sz="2400" dirty="0"/>
              <a:t>年から</a:t>
            </a:r>
            <a:endParaRPr kumimoji="1" lang="en-US" altLang="ja-JP" sz="2400" dirty="0"/>
          </a:p>
          <a:p>
            <a:r>
              <a:rPr kumimoji="1" lang="ja-JP" altLang="en-US" sz="2400" dirty="0"/>
              <a:t>ずっと黒字</a:t>
            </a:r>
            <a:r>
              <a:rPr kumimoji="1" lang="en-US" altLang="ja-JP" sz="2400" dirty="0"/>
              <a:t>!!</a:t>
            </a:r>
          </a:p>
          <a:p>
            <a:r>
              <a:rPr lang="ja-JP" altLang="en-US" sz="2400" dirty="0"/>
              <a:t>積立金は</a:t>
            </a:r>
            <a:r>
              <a:rPr lang="en-US" altLang="ja-JP" sz="4400">
                <a:solidFill>
                  <a:srgbClr val="FF0000"/>
                </a:solidFill>
              </a:rPr>
              <a:t>7,611</a:t>
            </a:r>
            <a:r>
              <a:rPr lang="ja-JP" altLang="en-US" sz="4400">
                <a:solidFill>
                  <a:srgbClr val="FF0000"/>
                </a:solidFill>
              </a:rPr>
              <a:t>億</a:t>
            </a:r>
            <a:r>
              <a:rPr lang="ja-JP" altLang="en-US" sz="4400" dirty="0">
                <a:solidFill>
                  <a:srgbClr val="FF0000"/>
                </a:solidFill>
              </a:rPr>
              <a:t>円</a:t>
            </a:r>
            <a:r>
              <a:rPr lang="en-US" altLang="ja-JP" sz="4400" dirty="0">
                <a:solidFill>
                  <a:srgbClr val="FF0000"/>
                </a:solidFill>
              </a:rPr>
              <a:t>!!</a:t>
            </a:r>
            <a:r>
              <a:rPr lang="ja-JP" altLang="en-US" sz="2400" dirty="0"/>
              <a:t>（</a:t>
            </a:r>
            <a:r>
              <a:rPr lang="en-US" altLang="ja-JP" sz="2400" dirty="0"/>
              <a:t>2019</a:t>
            </a:r>
            <a:r>
              <a:rPr lang="ja-JP" altLang="en-US" sz="2400" dirty="0"/>
              <a:t>年）</a:t>
            </a:r>
            <a:endParaRPr lang="en-US" altLang="ja-JP" sz="2400" dirty="0"/>
          </a:p>
          <a:p>
            <a:endParaRPr kumimoji="1" lang="ja-JP" altLang="en-US" dirty="0"/>
          </a:p>
        </p:txBody>
      </p:sp>
      <p:graphicFrame>
        <p:nvGraphicFramePr>
          <p:cNvPr id="10" name="グラフ 9">
            <a:extLst>
              <a:ext uri="{FF2B5EF4-FFF2-40B4-BE49-F238E27FC236}">
                <a16:creationId xmlns:a16="http://schemas.microsoft.com/office/drawing/2014/main" id="{5866917A-4F1F-455F-A5E2-DF21570F7953}"/>
              </a:ext>
            </a:extLst>
          </p:cNvPr>
          <p:cNvGraphicFramePr>
            <a:graphicFrameLocks/>
          </p:cNvGraphicFramePr>
          <p:nvPr>
            <p:extLst>
              <p:ext uri="{D42A27DB-BD31-4B8C-83A1-F6EECF244321}">
                <p14:modId xmlns:p14="http://schemas.microsoft.com/office/powerpoint/2010/main" val="169019459"/>
              </p:ext>
            </p:extLst>
          </p:nvPr>
        </p:nvGraphicFramePr>
        <p:xfrm>
          <a:off x="79721" y="1107760"/>
          <a:ext cx="4572000" cy="3526260"/>
        </p:xfrm>
        <a:graphic>
          <a:graphicData uri="http://schemas.openxmlformats.org/drawingml/2006/chart">
            <c:chart xmlns:c="http://schemas.openxmlformats.org/drawingml/2006/chart" xmlns:r="http://schemas.openxmlformats.org/officeDocument/2006/relationships" r:id="rId6"/>
          </a:graphicData>
        </a:graphic>
      </p:graphicFrame>
      <p:sp>
        <p:nvSpPr>
          <p:cNvPr id="2" name="スライド番号プレースホルダー 1">
            <a:extLst>
              <a:ext uri="{FF2B5EF4-FFF2-40B4-BE49-F238E27FC236}">
                <a16:creationId xmlns:a16="http://schemas.microsoft.com/office/drawing/2014/main" id="{9AB8A7E5-F95D-44A0-9F4A-F547623DE1E6}"/>
              </a:ext>
            </a:extLst>
          </p:cNvPr>
          <p:cNvSpPr>
            <a:spLocks noGrp="1"/>
          </p:cNvSpPr>
          <p:nvPr>
            <p:ph type="sldNum" sz="quarter" idx="12"/>
          </p:nvPr>
        </p:nvSpPr>
        <p:spPr>
          <a:xfrm>
            <a:off x="2627784" y="6564620"/>
            <a:ext cx="2133600" cy="365125"/>
          </a:xfrm>
        </p:spPr>
        <p:txBody>
          <a:bodyPr/>
          <a:lstStyle/>
          <a:p>
            <a:fld id="{787EF5BE-32B3-4C62-80B7-0FDDACD4450E}" type="slidenum">
              <a:rPr kumimoji="1" lang="ja-JP" altLang="en-US" sz="2000" smtClean="0"/>
              <a:t>15</a:t>
            </a:fld>
            <a:endParaRPr kumimoji="1" lang="ja-JP" altLang="en-US" dirty="0"/>
          </a:p>
        </p:txBody>
      </p:sp>
    </p:spTree>
    <p:extLst>
      <p:ext uri="{BB962C8B-B14F-4D97-AF65-F5344CB8AC3E}">
        <p14:creationId xmlns:p14="http://schemas.microsoft.com/office/powerpoint/2010/main" val="14736792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8827FCDA-A24C-4424-9C0B-860D7F950E09}"/>
              </a:ext>
            </a:extLst>
          </p:cNvPr>
          <p:cNvSpPr/>
          <p:nvPr/>
        </p:nvSpPr>
        <p:spPr>
          <a:xfrm>
            <a:off x="261392" y="1268760"/>
            <a:ext cx="8559080" cy="2862322"/>
          </a:xfrm>
          <a:prstGeom prst="rect">
            <a:avLst/>
          </a:prstGeom>
        </p:spPr>
        <p:txBody>
          <a:bodyPr wrap="square">
            <a:spAutoFit/>
          </a:bodyPr>
          <a:lstStyle/>
          <a:p>
            <a:pPr defTabSz="907200"/>
            <a:r>
              <a:rPr lang="ja-JP" altLang="en-US" sz="2000" dirty="0"/>
              <a:t>○ 介護保険は</a:t>
            </a:r>
            <a:r>
              <a:rPr lang="ja-JP" altLang="ja-JP" sz="2000" dirty="0"/>
              <a:t>高齢化に伴って介護給付費が増えれば、それに応じて介護保険料が引き上がる仕組みになっています。今後このまま介護給付費が増え続ければ、やがて「増大する介護給付費に見合う介護保険料を設定することや保険料の支払いが困難になる」という、保険制度の存続を左右する事態をまねくことになりかねません。</a:t>
            </a:r>
            <a:endParaRPr lang="en-US" altLang="ja-JP" sz="2000" dirty="0"/>
          </a:p>
          <a:p>
            <a:pPr defTabSz="907200"/>
            <a:endParaRPr lang="en-US" altLang="ja-JP" sz="2000" dirty="0"/>
          </a:p>
          <a:p>
            <a:pPr defTabSz="907200"/>
            <a:r>
              <a:rPr lang="ja-JP" altLang="en-US" sz="2000" dirty="0"/>
              <a:t>○ 介護サービスを充実させ、介護保険料を支払い可能な金額に抑えるために、介護保険財政における国の負担を引き上げることが必要です。</a:t>
            </a:r>
            <a:r>
              <a:rPr lang="ja-JP" altLang="en-US" sz="2000" b="1" dirty="0"/>
              <a:t>「介護</a:t>
            </a:r>
            <a:r>
              <a:rPr lang="ja-JP" altLang="ja-JP" sz="2000" b="1" dirty="0"/>
              <a:t>保険財政における国庫負担割合を</a:t>
            </a:r>
            <a:r>
              <a:rPr lang="ja-JP" altLang="en-US" sz="2000" b="1" dirty="0"/>
              <a:t>大幅に引き上げること」（要請項目</a:t>
            </a:r>
            <a:r>
              <a:rPr lang="en-US" altLang="ja-JP" sz="2000" b="1" dirty="0"/>
              <a:t>4</a:t>
            </a:r>
            <a:r>
              <a:rPr lang="ja-JP" altLang="en-US" sz="2000" b="1" dirty="0"/>
              <a:t>）</a:t>
            </a:r>
            <a:r>
              <a:rPr lang="ja-JP" altLang="en-US" sz="2000" dirty="0"/>
              <a:t>を要求します。</a:t>
            </a:r>
            <a:endParaRPr lang="en-US" altLang="ja-JP" sz="2000" dirty="0"/>
          </a:p>
        </p:txBody>
      </p:sp>
      <p:sp>
        <p:nvSpPr>
          <p:cNvPr id="3" name="スライド番号プレースホルダー 2">
            <a:extLst>
              <a:ext uri="{FF2B5EF4-FFF2-40B4-BE49-F238E27FC236}">
                <a16:creationId xmlns:a16="http://schemas.microsoft.com/office/drawing/2014/main" id="{93E08B3F-1D79-4E31-9324-5854864693F2}"/>
              </a:ext>
            </a:extLst>
          </p:cNvPr>
          <p:cNvSpPr>
            <a:spLocks noGrp="1"/>
          </p:cNvSpPr>
          <p:nvPr>
            <p:ph type="sldNum" sz="quarter" idx="12"/>
          </p:nvPr>
        </p:nvSpPr>
        <p:spPr>
          <a:xfrm>
            <a:off x="2699792" y="6492875"/>
            <a:ext cx="2133600" cy="365125"/>
          </a:xfrm>
        </p:spPr>
        <p:txBody>
          <a:bodyPr/>
          <a:lstStyle/>
          <a:p>
            <a:fld id="{787EF5BE-32B3-4C62-80B7-0FDDACD4450E}" type="slidenum">
              <a:rPr kumimoji="1" lang="ja-JP" altLang="en-US" sz="2000" smtClean="0"/>
              <a:t>16</a:t>
            </a:fld>
            <a:endParaRPr kumimoji="1" lang="ja-JP" altLang="en-US" dirty="0"/>
          </a:p>
        </p:txBody>
      </p:sp>
    </p:spTree>
    <p:extLst>
      <p:ext uri="{BB962C8B-B14F-4D97-AF65-F5344CB8AC3E}">
        <p14:creationId xmlns:p14="http://schemas.microsoft.com/office/powerpoint/2010/main" val="34875555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1FB2B7D-943C-4156-A23B-E885FA63FDF2}"/>
              </a:ext>
            </a:extLst>
          </p:cNvPr>
          <p:cNvSpPr>
            <a:spLocks noGrp="1"/>
          </p:cNvSpPr>
          <p:nvPr>
            <p:ph type="title"/>
          </p:nvPr>
        </p:nvSpPr>
        <p:spPr>
          <a:xfrm>
            <a:off x="228600" y="188640"/>
            <a:ext cx="8686800" cy="1143000"/>
          </a:xfrm>
        </p:spPr>
        <p:txBody>
          <a:bodyPr>
            <a:normAutofit fontScale="90000"/>
          </a:bodyPr>
          <a:lstStyle/>
          <a:p>
            <a:r>
              <a:rPr kumimoji="1" lang="ja-JP" altLang="en-US" dirty="0"/>
              <a:t>次期介護保険制度見直しで改悪が</a:t>
            </a:r>
            <a:br>
              <a:rPr kumimoji="1" lang="en-US" altLang="ja-JP" dirty="0"/>
            </a:br>
            <a:r>
              <a:rPr kumimoji="1" lang="ja-JP" altLang="en-US" dirty="0"/>
              <a:t>狙われている項目</a:t>
            </a:r>
          </a:p>
        </p:txBody>
      </p:sp>
      <p:sp>
        <p:nvSpPr>
          <p:cNvPr id="4" name="タイトル 1">
            <a:extLst>
              <a:ext uri="{FF2B5EF4-FFF2-40B4-BE49-F238E27FC236}">
                <a16:creationId xmlns:a16="http://schemas.microsoft.com/office/drawing/2014/main" id="{8A45C681-1C02-42C8-A0A0-D6DD759CF36D}"/>
              </a:ext>
            </a:extLst>
          </p:cNvPr>
          <p:cNvSpPr txBox="1">
            <a:spLocks/>
          </p:cNvSpPr>
          <p:nvPr/>
        </p:nvSpPr>
        <p:spPr>
          <a:xfrm>
            <a:off x="228600" y="1146212"/>
            <a:ext cx="82296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dirty="0"/>
              <a:t>　（</a:t>
            </a:r>
            <a:r>
              <a:rPr lang="en-US" altLang="ja-JP" dirty="0"/>
              <a:t>1</a:t>
            </a:r>
            <a:r>
              <a:rPr lang="ja-JP" altLang="en-US" dirty="0"/>
              <a:t>）被保険者範囲・受給者範囲</a:t>
            </a:r>
          </a:p>
        </p:txBody>
      </p:sp>
      <p:sp>
        <p:nvSpPr>
          <p:cNvPr id="5" name="タイトル 1">
            <a:extLst>
              <a:ext uri="{FF2B5EF4-FFF2-40B4-BE49-F238E27FC236}">
                <a16:creationId xmlns:a16="http://schemas.microsoft.com/office/drawing/2014/main" id="{8025B28C-708B-4BC8-9DCE-EC6974E3003F}"/>
              </a:ext>
            </a:extLst>
          </p:cNvPr>
          <p:cNvSpPr txBox="1">
            <a:spLocks/>
          </p:cNvSpPr>
          <p:nvPr/>
        </p:nvSpPr>
        <p:spPr>
          <a:xfrm>
            <a:off x="-612576" y="1842356"/>
            <a:ext cx="82296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dirty="0"/>
              <a:t>（</a:t>
            </a:r>
            <a:r>
              <a:rPr lang="en-US" altLang="ja-JP" dirty="0"/>
              <a:t>2</a:t>
            </a:r>
            <a:r>
              <a:rPr lang="ja-JP" altLang="en-US" dirty="0"/>
              <a:t>）多床室の室料負担</a:t>
            </a:r>
          </a:p>
        </p:txBody>
      </p:sp>
      <p:sp>
        <p:nvSpPr>
          <p:cNvPr id="6" name="タイトル 1">
            <a:extLst>
              <a:ext uri="{FF2B5EF4-FFF2-40B4-BE49-F238E27FC236}">
                <a16:creationId xmlns:a16="http://schemas.microsoft.com/office/drawing/2014/main" id="{3DD1460E-C71A-4F52-BA6A-077F6C8C926E}"/>
              </a:ext>
            </a:extLst>
          </p:cNvPr>
          <p:cNvSpPr txBox="1">
            <a:spLocks/>
          </p:cNvSpPr>
          <p:nvPr/>
        </p:nvSpPr>
        <p:spPr>
          <a:xfrm>
            <a:off x="669404" y="2838450"/>
            <a:ext cx="8229600" cy="1143000"/>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dirty="0"/>
              <a:t>（</a:t>
            </a:r>
            <a:r>
              <a:rPr lang="en-US" altLang="ja-JP" dirty="0"/>
              <a:t>3</a:t>
            </a:r>
            <a:r>
              <a:rPr lang="ja-JP" altLang="en-US" dirty="0"/>
              <a:t>）ケアマネジメントに関する給付の在り方</a:t>
            </a:r>
          </a:p>
        </p:txBody>
      </p:sp>
      <p:sp>
        <p:nvSpPr>
          <p:cNvPr id="7" name="タイトル 1">
            <a:extLst>
              <a:ext uri="{FF2B5EF4-FFF2-40B4-BE49-F238E27FC236}">
                <a16:creationId xmlns:a16="http://schemas.microsoft.com/office/drawing/2014/main" id="{2D896ECD-F791-452D-95B6-B2C8AD7CCC30}"/>
              </a:ext>
            </a:extLst>
          </p:cNvPr>
          <p:cNvSpPr txBox="1">
            <a:spLocks/>
          </p:cNvSpPr>
          <p:nvPr/>
        </p:nvSpPr>
        <p:spPr>
          <a:xfrm>
            <a:off x="702568" y="3872645"/>
            <a:ext cx="8229600" cy="1143000"/>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dirty="0"/>
              <a:t>（</a:t>
            </a:r>
            <a:r>
              <a:rPr lang="en-US" altLang="ja-JP" dirty="0"/>
              <a:t>4</a:t>
            </a:r>
            <a:r>
              <a:rPr lang="ja-JP" altLang="en-US" dirty="0"/>
              <a:t>）軽度者への生活援助等に関する給付の在り方</a:t>
            </a:r>
          </a:p>
        </p:txBody>
      </p:sp>
      <p:sp>
        <p:nvSpPr>
          <p:cNvPr id="8" name="タイトル 1">
            <a:extLst>
              <a:ext uri="{FF2B5EF4-FFF2-40B4-BE49-F238E27FC236}">
                <a16:creationId xmlns:a16="http://schemas.microsoft.com/office/drawing/2014/main" id="{BAF5BE82-420D-49A0-9A47-6ED2B9E2B783}"/>
              </a:ext>
            </a:extLst>
          </p:cNvPr>
          <p:cNvSpPr txBox="1">
            <a:spLocks/>
          </p:cNvSpPr>
          <p:nvPr/>
        </p:nvSpPr>
        <p:spPr>
          <a:xfrm>
            <a:off x="729480" y="4921324"/>
            <a:ext cx="8229600" cy="1143000"/>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dirty="0"/>
              <a:t>（</a:t>
            </a:r>
            <a:r>
              <a:rPr lang="en-US" altLang="ja-JP" dirty="0"/>
              <a:t>5</a:t>
            </a:r>
            <a:r>
              <a:rPr lang="ja-JP" altLang="en-US" dirty="0"/>
              <a:t>）「現役並み所得」「一定以上所得」の判断基準</a:t>
            </a:r>
          </a:p>
        </p:txBody>
      </p:sp>
      <p:sp>
        <p:nvSpPr>
          <p:cNvPr id="9" name="タイトル 1">
            <a:extLst>
              <a:ext uri="{FF2B5EF4-FFF2-40B4-BE49-F238E27FC236}">
                <a16:creationId xmlns:a16="http://schemas.microsoft.com/office/drawing/2014/main" id="{2E597B9C-0EA6-4AAA-B837-F15DFD94D84E}"/>
              </a:ext>
            </a:extLst>
          </p:cNvPr>
          <p:cNvSpPr txBox="1">
            <a:spLocks/>
          </p:cNvSpPr>
          <p:nvPr/>
        </p:nvSpPr>
        <p:spPr>
          <a:xfrm>
            <a:off x="-1692696" y="5772150"/>
            <a:ext cx="82296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endParaRPr lang="ja-JP" altLang="en-US" dirty="0"/>
          </a:p>
        </p:txBody>
      </p:sp>
      <p:sp>
        <p:nvSpPr>
          <p:cNvPr id="10" name="四角形: 角を丸くする 9">
            <a:extLst>
              <a:ext uri="{FF2B5EF4-FFF2-40B4-BE49-F238E27FC236}">
                <a16:creationId xmlns:a16="http://schemas.microsoft.com/office/drawing/2014/main" id="{2071FE56-CE6A-408A-B5C8-1653F4128527}"/>
              </a:ext>
            </a:extLst>
          </p:cNvPr>
          <p:cNvSpPr/>
          <p:nvPr/>
        </p:nvSpPr>
        <p:spPr>
          <a:xfrm>
            <a:off x="539552" y="112017"/>
            <a:ext cx="7918648" cy="1219623"/>
          </a:xfrm>
          <a:prstGeom prst="roundRect">
            <a:avLst/>
          </a:prstGeom>
          <a:noFill/>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スライド番号プレースホルダー 2">
            <a:extLst>
              <a:ext uri="{FF2B5EF4-FFF2-40B4-BE49-F238E27FC236}">
                <a16:creationId xmlns:a16="http://schemas.microsoft.com/office/drawing/2014/main" id="{48DA5A99-DBB5-434D-82CD-4B309F6250DF}"/>
              </a:ext>
            </a:extLst>
          </p:cNvPr>
          <p:cNvSpPr>
            <a:spLocks noGrp="1"/>
          </p:cNvSpPr>
          <p:nvPr>
            <p:ph type="sldNum" sz="quarter" idx="12"/>
          </p:nvPr>
        </p:nvSpPr>
        <p:spPr>
          <a:xfrm>
            <a:off x="2676847" y="6455704"/>
            <a:ext cx="2133600" cy="365125"/>
          </a:xfrm>
        </p:spPr>
        <p:txBody>
          <a:bodyPr/>
          <a:lstStyle/>
          <a:p>
            <a:fld id="{787EF5BE-32B3-4C62-80B7-0FDDACD4450E}" type="slidenum">
              <a:rPr kumimoji="1" lang="ja-JP" altLang="en-US" sz="2000" smtClean="0"/>
              <a:t>17</a:t>
            </a:fld>
            <a:endParaRPr kumimoji="1" lang="ja-JP" altLang="en-US" dirty="0"/>
          </a:p>
        </p:txBody>
      </p:sp>
    </p:spTree>
    <p:extLst>
      <p:ext uri="{BB962C8B-B14F-4D97-AF65-F5344CB8AC3E}">
        <p14:creationId xmlns:p14="http://schemas.microsoft.com/office/powerpoint/2010/main" val="4796586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702DC0B1-814E-4D25-9924-0CF983DC3649}"/>
              </a:ext>
            </a:extLst>
          </p:cNvPr>
          <p:cNvSpPr/>
          <p:nvPr/>
        </p:nvSpPr>
        <p:spPr>
          <a:xfrm>
            <a:off x="305780" y="548680"/>
            <a:ext cx="8532440" cy="5863144"/>
          </a:xfrm>
          <a:prstGeom prst="rect">
            <a:avLst/>
          </a:prstGeom>
        </p:spPr>
        <p:txBody>
          <a:bodyPr wrap="square">
            <a:spAutoFit/>
          </a:bodyPr>
          <a:lstStyle/>
          <a:p>
            <a:r>
              <a:rPr lang="ja-JP" altLang="en-US" sz="1500" b="1" dirty="0"/>
              <a:t>○ 来年春から次期介護保険見直しの審議がスタートします。以下の内容が検討課題として挙げられています。</a:t>
            </a:r>
            <a:endParaRPr lang="en-US" altLang="ja-JP" sz="1500" b="1" dirty="0"/>
          </a:p>
          <a:p>
            <a:endParaRPr lang="en-US" altLang="ja-JP" sz="1500" b="1" dirty="0"/>
          </a:p>
          <a:p>
            <a:r>
              <a:rPr lang="ja-JP" altLang="en-US" sz="1500" b="1" dirty="0"/>
              <a:t>○ 現在、被保険者は、６５歳以上の第１ 号被保険者と４０歳以上６４歳以下の第２ 号被保険者です。このうち、第２号被保険者の年齢を３０歳に下げることが提案されています。</a:t>
            </a:r>
            <a:endParaRPr lang="en-US" altLang="ja-JP" sz="1500" b="1" dirty="0"/>
          </a:p>
          <a:p>
            <a:endParaRPr lang="en-US" altLang="ja-JP" sz="1500" b="1" dirty="0"/>
          </a:p>
          <a:p>
            <a:r>
              <a:rPr lang="ja-JP" altLang="en-US" sz="1500" b="1" dirty="0"/>
              <a:t>○ 特養ホームの多床室だけではなく、介護老人保健施設、介護医療院、介護療養型医療施設等の多床室でも室料の負担を求める案が示されています。</a:t>
            </a:r>
            <a:endParaRPr lang="en-US" altLang="ja-JP" sz="1500" b="1" dirty="0"/>
          </a:p>
          <a:p>
            <a:endParaRPr lang="en-US" altLang="ja-JP" sz="1500" b="1" dirty="0"/>
          </a:p>
          <a:p>
            <a:r>
              <a:rPr lang="ja-JP" altLang="en-US" sz="1500" b="1" dirty="0"/>
              <a:t>○ ケアプランの有料化はこれまでも議論が行われており、自己負担を導入し、定率負担とする案などが示されています。</a:t>
            </a:r>
            <a:endParaRPr lang="en-US" altLang="ja-JP" sz="1500" b="1" dirty="0"/>
          </a:p>
          <a:p>
            <a:endParaRPr lang="en-US" altLang="ja-JP" sz="1500" b="1" dirty="0"/>
          </a:p>
          <a:p>
            <a:r>
              <a:rPr lang="ja-JP" altLang="en-US" sz="1500" b="1" dirty="0"/>
              <a:t>○ 要介護１・２ の生活援助・デイサービスを総合事業に移すことが提案されています。</a:t>
            </a:r>
            <a:endParaRPr lang="en-US" altLang="ja-JP" sz="1500" b="1" dirty="0"/>
          </a:p>
          <a:p>
            <a:endParaRPr lang="en-US" altLang="ja-JP" sz="1500" b="1" dirty="0"/>
          </a:p>
          <a:p>
            <a:r>
              <a:rPr lang="ja-JP" altLang="en-US" sz="1500" b="1" dirty="0"/>
              <a:t>○ 現在の２割負担、３割負担の対象を拡大することが提案されています。財務省は「利用料の原則２割化」を提言しています。</a:t>
            </a:r>
            <a:endParaRPr lang="en-US" altLang="ja-JP" sz="1500" b="1" dirty="0"/>
          </a:p>
          <a:p>
            <a:endParaRPr lang="en-US" altLang="ja-JP" sz="1500" b="1" dirty="0"/>
          </a:p>
          <a:p>
            <a:r>
              <a:rPr lang="ja-JP" altLang="en-US" sz="1500" b="1" dirty="0"/>
              <a:t>○ 「介護の社会化」を掲げてスタートした介護保険制度は２０年間で改悪がすすみ「保険あって介護なし」の事態が広がっています。その影響は利用者や家族だけでなく、介護を担う現場でも職員の慢性的な不足や余裕のない経営など大きな影響を及ぼしています。</a:t>
            </a:r>
            <a:endParaRPr lang="en-US" altLang="ja-JP" sz="1500" b="1" dirty="0"/>
          </a:p>
          <a:p>
            <a:endParaRPr lang="en-US" altLang="ja-JP" sz="1500" b="1" dirty="0"/>
          </a:p>
          <a:p>
            <a:r>
              <a:rPr lang="ja-JP" altLang="en-US" sz="1500" b="1" dirty="0"/>
              <a:t>○  これ以上の改悪を絶対に許すことはできません。秋には総選挙が実施されます。この選挙で選ばれる国会議員が次期の介護保険の見直しを審議することになります。介護現場や利用者が抱えている困難の打開、介護保険制度や介護報酬の改善、大幅な処遇改善と職員の確保など、私たちの願いをかなえてくれる候補者を一人でも多く国会に送り出しましょう。</a:t>
            </a:r>
          </a:p>
        </p:txBody>
      </p:sp>
      <p:sp>
        <p:nvSpPr>
          <p:cNvPr id="3" name="スライド番号プレースホルダー 2">
            <a:extLst>
              <a:ext uri="{FF2B5EF4-FFF2-40B4-BE49-F238E27FC236}">
                <a16:creationId xmlns:a16="http://schemas.microsoft.com/office/drawing/2014/main" id="{D6BEE9FA-DFBC-46D6-ACB6-9D7453E4FF16}"/>
              </a:ext>
            </a:extLst>
          </p:cNvPr>
          <p:cNvSpPr>
            <a:spLocks noGrp="1"/>
          </p:cNvSpPr>
          <p:nvPr>
            <p:ph type="sldNum" sz="quarter" idx="12"/>
          </p:nvPr>
        </p:nvSpPr>
        <p:spPr>
          <a:xfrm>
            <a:off x="2627784" y="6449501"/>
            <a:ext cx="2133600" cy="365125"/>
          </a:xfrm>
        </p:spPr>
        <p:txBody>
          <a:bodyPr/>
          <a:lstStyle/>
          <a:p>
            <a:fld id="{787EF5BE-32B3-4C62-80B7-0FDDACD4450E}" type="slidenum">
              <a:rPr kumimoji="1" lang="ja-JP" altLang="en-US" sz="2000" smtClean="0"/>
              <a:t>18</a:t>
            </a:fld>
            <a:endParaRPr kumimoji="1" lang="ja-JP" altLang="en-US" dirty="0"/>
          </a:p>
        </p:txBody>
      </p:sp>
    </p:spTree>
    <p:extLst>
      <p:ext uri="{BB962C8B-B14F-4D97-AF65-F5344CB8AC3E}">
        <p14:creationId xmlns:p14="http://schemas.microsoft.com/office/powerpoint/2010/main" val="14258390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おわりに</a:t>
            </a:r>
          </a:p>
        </p:txBody>
      </p:sp>
      <p:sp>
        <p:nvSpPr>
          <p:cNvPr id="3" name="コンテンツ プレースホルダー 2"/>
          <p:cNvSpPr>
            <a:spLocks noGrp="1"/>
          </p:cNvSpPr>
          <p:nvPr>
            <p:ph idx="1"/>
          </p:nvPr>
        </p:nvSpPr>
        <p:spPr>
          <a:xfrm>
            <a:off x="457200" y="1600200"/>
            <a:ext cx="8229600" cy="3412975"/>
          </a:xfrm>
        </p:spPr>
        <p:txBody>
          <a:bodyPr>
            <a:normAutofit/>
          </a:bodyPr>
          <a:lstStyle/>
          <a:p>
            <a:r>
              <a:rPr lang="ja-JP" altLang="en-US" dirty="0"/>
              <a:t>私たちの意見や要望を直接、国</a:t>
            </a:r>
            <a:r>
              <a:rPr lang="ja-JP" altLang="en-US"/>
              <a:t>に伝える　　方法</a:t>
            </a:r>
            <a:r>
              <a:rPr lang="ja-JP" altLang="en-US" dirty="0"/>
              <a:t>の一つが請願署名行動です。</a:t>
            </a:r>
            <a:endParaRPr lang="en-US" altLang="ja-JP" dirty="0"/>
          </a:p>
          <a:p>
            <a:endParaRPr lang="en-US" altLang="ja-JP" dirty="0"/>
          </a:p>
          <a:p>
            <a:r>
              <a:rPr lang="ja-JP" altLang="en-US" dirty="0"/>
              <a:t>請願署名は日本国憲法第</a:t>
            </a:r>
            <a:r>
              <a:rPr lang="en-US" altLang="ja-JP" dirty="0"/>
              <a:t>16</a:t>
            </a:r>
            <a:r>
              <a:rPr lang="ja-JP" altLang="en-US" dirty="0"/>
              <a:t>条で保障されている私たちの権利です。</a:t>
            </a:r>
            <a:endParaRPr kumimoji="1" lang="ja-JP" altLang="en-US" dirty="0"/>
          </a:p>
        </p:txBody>
      </p:sp>
      <p:pic>
        <p:nvPicPr>
          <p:cNvPr id="5" name="図 4"/>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297" r="99407"/>
                    </a14:imgEffect>
                  </a14:imgLayer>
                </a14:imgProps>
              </a:ext>
              <a:ext uri="{28A0092B-C50C-407E-A947-70E740481C1C}">
                <a14:useLocalDpi xmlns:a14="http://schemas.microsoft.com/office/drawing/2010/main" val="0"/>
              </a:ext>
            </a:extLst>
          </a:blip>
          <a:stretch>
            <a:fillRect/>
          </a:stretch>
        </p:blipFill>
        <p:spPr>
          <a:xfrm>
            <a:off x="3862072" y="4410092"/>
            <a:ext cx="1394457" cy="2259268"/>
          </a:xfrm>
          <a:prstGeom prst="rect">
            <a:avLst/>
          </a:prstGeom>
        </p:spPr>
      </p:pic>
      <p:sp>
        <p:nvSpPr>
          <p:cNvPr id="4" name="スライド番号プレースホルダー 3">
            <a:extLst>
              <a:ext uri="{FF2B5EF4-FFF2-40B4-BE49-F238E27FC236}">
                <a16:creationId xmlns:a16="http://schemas.microsoft.com/office/drawing/2014/main" id="{08DDBBA9-2E12-4A46-950A-BC4CA773D310}"/>
              </a:ext>
            </a:extLst>
          </p:cNvPr>
          <p:cNvSpPr>
            <a:spLocks noGrp="1"/>
          </p:cNvSpPr>
          <p:nvPr>
            <p:ph type="sldNum" sz="quarter" idx="12"/>
          </p:nvPr>
        </p:nvSpPr>
        <p:spPr>
          <a:xfrm>
            <a:off x="2627784" y="6558557"/>
            <a:ext cx="2133600" cy="365125"/>
          </a:xfrm>
        </p:spPr>
        <p:txBody>
          <a:bodyPr/>
          <a:lstStyle/>
          <a:p>
            <a:fld id="{787EF5BE-32B3-4C62-80B7-0FDDACD4450E}" type="slidenum">
              <a:rPr kumimoji="1" lang="ja-JP" altLang="en-US" sz="2000" smtClean="0"/>
              <a:t>19</a:t>
            </a:fld>
            <a:endParaRPr kumimoji="1" lang="ja-JP" altLang="en-US" dirty="0"/>
          </a:p>
        </p:txBody>
      </p:sp>
    </p:spTree>
    <p:extLst>
      <p:ext uri="{BB962C8B-B14F-4D97-AF65-F5344CB8AC3E}">
        <p14:creationId xmlns:p14="http://schemas.microsoft.com/office/powerpoint/2010/main" val="31715085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2038447E-D3B0-47A7-B810-BBB119C746CF}"/>
              </a:ext>
            </a:extLst>
          </p:cNvPr>
          <p:cNvSpPr>
            <a:spLocks noGrp="1"/>
          </p:cNvSpPr>
          <p:nvPr>
            <p:ph type="sldNum" sz="quarter" idx="12"/>
          </p:nvPr>
        </p:nvSpPr>
        <p:spPr>
          <a:xfrm>
            <a:off x="2627784" y="6492875"/>
            <a:ext cx="2133600" cy="365125"/>
          </a:xfrm>
        </p:spPr>
        <p:txBody>
          <a:bodyPr/>
          <a:lstStyle/>
          <a:p>
            <a:fld id="{787EF5BE-32B3-4C62-80B7-0FDDACD4450E}" type="slidenum">
              <a:rPr kumimoji="1" lang="ja-JP" altLang="en-US" sz="2000" smtClean="0"/>
              <a:t>2</a:t>
            </a:fld>
            <a:endParaRPr kumimoji="1" lang="ja-JP" altLang="en-US" sz="2000" dirty="0"/>
          </a:p>
        </p:txBody>
      </p:sp>
    </p:spTree>
    <p:extLst>
      <p:ext uri="{BB962C8B-B14F-4D97-AF65-F5344CB8AC3E}">
        <p14:creationId xmlns:p14="http://schemas.microsoft.com/office/powerpoint/2010/main" val="14199274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B14C385F-F008-4C20-86BD-5CB24727D22C}"/>
              </a:ext>
            </a:extLst>
          </p:cNvPr>
          <p:cNvSpPr/>
          <p:nvPr/>
        </p:nvSpPr>
        <p:spPr>
          <a:xfrm>
            <a:off x="323528" y="1772816"/>
            <a:ext cx="8095456" cy="3539430"/>
          </a:xfrm>
          <a:prstGeom prst="rect">
            <a:avLst/>
          </a:prstGeom>
        </p:spPr>
        <p:txBody>
          <a:bodyPr wrap="square">
            <a:spAutoFit/>
          </a:bodyPr>
          <a:lstStyle/>
          <a:p>
            <a:r>
              <a:rPr lang="ja-JP" altLang="en-US" sz="2800" dirty="0"/>
              <a:t>○ 署名は日本国憲法で保障された私たちの権利です。国に私たちの意見や要望を伝える方法は色々ありますが請願署名は直接、国会に伝えることのできる手段の一つです。</a:t>
            </a:r>
            <a:endParaRPr lang="en-US" altLang="ja-JP" sz="2800" dirty="0"/>
          </a:p>
          <a:p>
            <a:endParaRPr lang="en-US" altLang="ja-JP" sz="2800" dirty="0"/>
          </a:p>
          <a:p>
            <a:r>
              <a:rPr lang="ja-JP" altLang="en-US" sz="2800" dirty="0"/>
              <a:t>○ 利用者や現場職員のためだけでなく、自分たちを含めた将来の国民のためにも力を合わせて署名に取り組みましょう。</a:t>
            </a:r>
            <a:endParaRPr lang="en-US" altLang="ja-JP" sz="2800" dirty="0"/>
          </a:p>
        </p:txBody>
      </p:sp>
      <p:sp>
        <p:nvSpPr>
          <p:cNvPr id="4" name="スライド番号プレースホルダー 3">
            <a:extLst>
              <a:ext uri="{FF2B5EF4-FFF2-40B4-BE49-F238E27FC236}">
                <a16:creationId xmlns:a16="http://schemas.microsoft.com/office/drawing/2014/main" id="{04C510C2-9243-4A8C-84C3-2F091BA7815A}"/>
              </a:ext>
            </a:extLst>
          </p:cNvPr>
          <p:cNvSpPr>
            <a:spLocks noGrp="1"/>
          </p:cNvSpPr>
          <p:nvPr>
            <p:ph type="sldNum" sz="quarter" idx="12"/>
          </p:nvPr>
        </p:nvSpPr>
        <p:spPr>
          <a:xfrm>
            <a:off x="2627784" y="6492875"/>
            <a:ext cx="2133600" cy="365125"/>
          </a:xfrm>
        </p:spPr>
        <p:txBody>
          <a:bodyPr/>
          <a:lstStyle/>
          <a:p>
            <a:fld id="{787EF5BE-32B3-4C62-80B7-0FDDACD4450E}" type="slidenum">
              <a:rPr kumimoji="1" lang="ja-JP" altLang="en-US" sz="2000" smtClean="0"/>
              <a:t>20</a:t>
            </a:fld>
            <a:endParaRPr kumimoji="1" lang="ja-JP" altLang="en-US" dirty="0"/>
          </a:p>
        </p:txBody>
      </p:sp>
    </p:spTree>
    <p:extLst>
      <p:ext uri="{BB962C8B-B14F-4D97-AF65-F5344CB8AC3E}">
        <p14:creationId xmlns:p14="http://schemas.microsoft.com/office/powerpoint/2010/main" val="21444789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74000"/>
                    </a14:imgEffect>
                  </a14:imgLayer>
                </a14:imgProps>
              </a:ext>
              <a:ext uri="{28A0092B-C50C-407E-A947-70E740481C1C}">
                <a14:useLocalDpi xmlns:a14="http://schemas.microsoft.com/office/drawing/2010/main" val="0"/>
              </a:ext>
            </a:extLst>
          </a:blip>
          <a:srcRect/>
          <a:stretch>
            <a:fillRect/>
          </a:stretch>
        </p:blipFill>
        <p:spPr bwMode="auto">
          <a:xfrm>
            <a:off x="218132" y="1201366"/>
            <a:ext cx="8684552" cy="5400600"/>
          </a:xfrm>
          <a:prstGeom prst="rect">
            <a:avLst/>
          </a:prstGeom>
          <a:solidFill>
            <a:schemeClr val="bg1"/>
          </a:solidFill>
          <a:ln>
            <a:noFill/>
          </a:ln>
          <a:effectLst>
            <a:outerShdw blurRad="50800" dist="38100" algn="l" rotWithShape="0">
              <a:prstClr val="black">
                <a:alpha val="40000"/>
              </a:prstClr>
            </a:outerShdw>
          </a:effectLst>
          <a:extLst/>
        </p:spPr>
      </p:pic>
      <p:sp>
        <p:nvSpPr>
          <p:cNvPr id="2" name="タイトル 1"/>
          <p:cNvSpPr>
            <a:spLocks noGrp="1"/>
          </p:cNvSpPr>
          <p:nvPr>
            <p:ph type="title"/>
          </p:nvPr>
        </p:nvSpPr>
        <p:spPr>
          <a:xfrm>
            <a:off x="218132" y="44624"/>
            <a:ext cx="8468668" cy="1143000"/>
          </a:xfrm>
        </p:spPr>
        <p:txBody>
          <a:bodyPr>
            <a:noAutofit/>
          </a:bodyPr>
          <a:lstStyle/>
          <a:p>
            <a:r>
              <a:rPr kumimoji="1" lang="ja-JP" altLang="en-US" sz="3600" dirty="0"/>
              <a:t>「介護ウェーブ</a:t>
            </a:r>
            <a:r>
              <a:rPr kumimoji="1" lang="en-US" altLang="ja-JP" sz="3600" dirty="0"/>
              <a:t>2021</a:t>
            </a:r>
            <a:r>
              <a:rPr kumimoji="1" lang="ja-JP" altLang="en-US" sz="3600" dirty="0"/>
              <a:t>」では国に対して以下の</a:t>
            </a:r>
            <a:r>
              <a:rPr kumimoji="1" lang="en-US" altLang="ja-JP" sz="3600" dirty="0"/>
              <a:t>4</a:t>
            </a:r>
            <a:r>
              <a:rPr kumimoji="1" lang="ja-JP" altLang="en-US" sz="3600" dirty="0"/>
              <a:t>点を請願項目とした署名に取り組みます。</a:t>
            </a:r>
          </a:p>
        </p:txBody>
      </p:sp>
      <p:sp>
        <p:nvSpPr>
          <p:cNvPr id="5" name="テキスト ボックス 4"/>
          <p:cNvSpPr txBox="1"/>
          <p:nvPr/>
        </p:nvSpPr>
        <p:spPr>
          <a:xfrm>
            <a:off x="218132" y="1705422"/>
            <a:ext cx="8661368" cy="4392488"/>
          </a:xfrm>
          <a:prstGeom prst="rect">
            <a:avLst/>
          </a:prstGeom>
          <a:solidFill>
            <a:schemeClr val="bg1">
              <a:alpha val="67000"/>
            </a:schemeClr>
          </a:solidFill>
        </p:spPr>
        <p:txBody>
          <a:bodyPr wrap="square" rtlCol="0">
            <a:spAutoFit/>
          </a:bodyPr>
          <a:lstStyle/>
          <a:p>
            <a:r>
              <a:rPr lang="ja-JP" altLang="en-US" sz="2800" dirty="0">
                <a:solidFill>
                  <a:schemeClr val="accent5">
                    <a:lumMod val="75000"/>
                  </a:schemeClr>
                </a:solidFill>
                <a:latin typeface="HG創英角ｺﾞｼｯｸUB" panose="020B0909000000000000" pitchFamily="49" charset="-128"/>
                <a:ea typeface="HG創英角ｺﾞｼｯｸUB" panose="020B0909000000000000" pitchFamily="49" charset="-128"/>
              </a:rPr>
              <a:t>１</a:t>
            </a:r>
            <a:r>
              <a:rPr lang="en-US" altLang="ja-JP" sz="2800" dirty="0">
                <a:solidFill>
                  <a:schemeClr val="accent5">
                    <a:lumMod val="75000"/>
                  </a:schemeClr>
                </a:solidFill>
                <a:latin typeface="HG創英角ｺﾞｼｯｸUB" panose="020B0909000000000000" pitchFamily="49" charset="-128"/>
                <a:ea typeface="HG創英角ｺﾞｼｯｸUB" panose="020B0909000000000000" pitchFamily="49" charset="-128"/>
              </a:rPr>
              <a:t>.</a:t>
            </a:r>
            <a:r>
              <a:rPr lang="ja-JP" altLang="en-US" sz="2800" dirty="0">
                <a:solidFill>
                  <a:schemeClr val="accent5">
                    <a:lumMod val="75000"/>
                  </a:schemeClr>
                </a:solidFill>
                <a:latin typeface="HG創英角ｺﾞｼｯｸUB" panose="020B0909000000000000" pitchFamily="49" charset="-128"/>
                <a:ea typeface="HG創英角ｺﾞｼｯｸUB" panose="020B0909000000000000" pitchFamily="49" charset="-128"/>
              </a:rPr>
              <a:t>安心して介護サービスを提供できるよう新型コロナウイルス感染症対策を強化すること</a:t>
            </a:r>
            <a:endParaRPr lang="en-US" altLang="ja-JP" sz="2800" dirty="0">
              <a:solidFill>
                <a:schemeClr val="accent5">
                  <a:lumMod val="75000"/>
                </a:schemeClr>
              </a:solidFill>
              <a:latin typeface="HG創英角ｺﾞｼｯｸUB" panose="020B0909000000000000" pitchFamily="49" charset="-128"/>
              <a:ea typeface="HG創英角ｺﾞｼｯｸUB" panose="020B0909000000000000" pitchFamily="49" charset="-128"/>
            </a:endParaRPr>
          </a:p>
          <a:p>
            <a:endParaRPr lang="en-US" altLang="ja-JP" sz="800" dirty="0">
              <a:solidFill>
                <a:schemeClr val="accent5">
                  <a:lumMod val="75000"/>
                </a:schemeClr>
              </a:solidFill>
              <a:latin typeface="HG創英角ｺﾞｼｯｸUB" panose="020B0909000000000000" pitchFamily="49" charset="-128"/>
              <a:ea typeface="HG創英角ｺﾞｼｯｸUB" panose="020B0909000000000000" pitchFamily="49" charset="-128"/>
            </a:endParaRPr>
          </a:p>
          <a:p>
            <a:r>
              <a:rPr lang="ja-JP" altLang="en-US" sz="2800" dirty="0">
                <a:solidFill>
                  <a:schemeClr val="accent5">
                    <a:lumMod val="75000"/>
                  </a:schemeClr>
                </a:solidFill>
                <a:latin typeface="HG創英角ｺﾞｼｯｸUB" panose="020B0909000000000000" pitchFamily="49" charset="-128"/>
                <a:ea typeface="HG創英角ｺﾞｼｯｸUB" panose="020B0909000000000000" pitchFamily="49" charset="-128"/>
              </a:rPr>
              <a:t>２</a:t>
            </a:r>
            <a:r>
              <a:rPr lang="en-US" altLang="ja-JP" sz="2800" dirty="0">
                <a:solidFill>
                  <a:schemeClr val="accent5">
                    <a:lumMod val="75000"/>
                  </a:schemeClr>
                </a:solidFill>
                <a:latin typeface="HG創英角ｺﾞｼｯｸUB" panose="020B0909000000000000" pitchFamily="49" charset="-128"/>
                <a:ea typeface="HG創英角ｺﾞｼｯｸUB" panose="020B0909000000000000" pitchFamily="49" charset="-128"/>
              </a:rPr>
              <a:t>.</a:t>
            </a:r>
            <a:r>
              <a:rPr lang="ja-JP" altLang="en-US" sz="2800" dirty="0">
                <a:solidFill>
                  <a:schemeClr val="accent5">
                    <a:lumMod val="75000"/>
                  </a:schemeClr>
                </a:solidFill>
                <a:latin typeface="HG創英角ｺﾞｼｯｸUB" panose="020B0909000000000000" pitchFamily="49" charset="-128"/>
                <a:ea typeface="HG創英角ｺﾞｼｯｸUB" panose="020B0909000000000000" pitchFamily="49" charset="-128"/>
              </a:rPr>
              <a:t>介護保険料・利用料負担の軽減やサービスの拡充など介護保険制度の抜本的な改善を行うこと</a:t>
            </a:r>
          </a:p>
          <a:p>
            <a:endParaRPr lang="en-US" altLang="ja-JP" sz="800" dirty="0">
              <a:solidFill>
                <a:schemeClr val="accent5">
                  <a:lumMod val="75000"/>
                </a:schemeClr>
              </a:solidFill>
              <a:latin typeface="HG創英角ｺﾞｼｯｸUB" panose="020B0909000000000000" pitchFamily="49" charset="-128"/>
              <a:ea typeface="HG創英角ｺﾞｼｯｸUB" panose="020B0909000000000000" pitchFamily="49" charset="-128"/>
            </a:endParaRPr>
          </a:p>
          <a:p>
            <a:r>
              <a:rPr lang="ja-JP" altLang="en-US" sz="2800" dirty="0">
                <a:solidFill>
                  <a:schemeClr val="accent5">
                    <a:lumMod val="75000"/>
                  </a:schemeClr>
                </a:solidFill>
                <a:latin typeface="HG創英角ｺﾞｼｯｸUB" panose="020B0909000000000000" pitchFamily="49" charset="-128"/>
                <a:ea typeface="HG創英角ｺﾞｼｯｸUB" panose="020B0909000000000000" pitchFamily="49" charset="-128"/>
              </a:rPr>
              <a:t>３</a:t>
            </a:r>
            <a:r>
              <a:rPr lang="en-US" altLang="ja-JP" sz="2800" dirty="0">
                <a:solidFill>
                  <a:schemeClr val="accent5">
                    <a:lumMod val="75000"/>
                  </a:schemeClr>
                </a:solidFill>
                <a:latin typeface="HG創英角ｺﾞｼｯｸUB" panose="020B0909000000000000" pitchFamily="49" charset="-128"/>
                <a:ea typeface="HG創英角ｺﾞｼｯｸUB" panose="020B0909000000000000" pitchFamily="49" charset="-128"/>
              </a:rPr>
              <a:t>.</a:t>
            </a:r>
            <a:r>
              <a:rPr lang="ja-JP" altLang="en-US" sz="2800" dirty="0">
                <a:solidFill>
                  <a:schemeClr val="accent5">
                    <a:lumMod val="75000"/>
                  </a:schemeClr>
                </a:solidFill>
                <a:latin typeface="HG創英角ｺﾞｼｯｸUB" panose="020B0909000000000000" pitchFamily="49" charset="-128"/>
                <a:ea typeface="HG創英角ｺﾞｼｯｸUB" panose="020B0909000000000000" pitchFamily="49" charset="-128"/>
              </a:rPr>
              <a:t>すべての介護従事者の給与を全産業平均水準まで引き上げること、その財源は全額公費負担でまかなうこと</a:t>
            </a:r>
          </a:p>
          <a:p>
            <a:endParaRPr lang="en-US" altLang="ja-JP" sz="800" dirty="0">
              <a:solidFill>
                <a:schemeClr val="accent5">
                  <a:lumMod val="75000"/>
                </a:schemeClr>
              </a:solidFill>
              <a:latin typeface="HG創英角ｺﾞｼｯｸUB" panose="020B0909000000000000" pitchFamily="49" charset="-128"/>
              <a:ea typeface="HG創英角ｺﾞｼｯｸUB" panose="020B0909000000000000" pitchFamily="49" charset="-128"/>
            </a:endParaRPr>
          </a:p>
          <a:p>
            <a:r>
              <a:rPr lang="ja-JP" altLang="en-US" sz="2800" dirty="0">
                <a:solidFill>
                  <a:schemeClr val="accent5">
                    <a:lumMod val="75000"/>
                  </a:schemeClr>
                </a:solidFill>
                <a:latin typeface="HG創英角ｺﾞｼｯｸUB" panose="020B0909000000000000" pitchFamily="49" charset="-128"/>
                <a:ea typeface="HG創英角ｺﾞｼｯｸUB" panose="020B0909000000000000" pitchFamily="49" charset="-128"/>
              </a:rPr>
              <a:t>４</a:t>
            </a:r>
            <a:r>
              <a:rPr lang="en-US" altLang="ja-JP" sz="2800" dirty="0">
                <a:solidFill>
                  <a:schemeClr val="accent5">
                    <a:lumMod val="75000"/>
                  </a:schemeClr>
                </a:solidFill>
                <a:latin typeface="HG創英角ｺﾞｼｯｸUB" panose="020B0909000000000000" pitchFamily="49" charset="-128"/>
                <a:ea typeface="HG創英角ｺﾞｼｯｸUB" panose="020B0909000000000000" pitchFamily="49" charset="-128"/>
              </a:rPr>
              <a:t>.</a:t>
            </a:r>
            <a:r>
              <a:rPr lang="ja-JP" altLang="en-US" sz="2800" dirty="0">
                <a:solidFill>
                  <a:schemeClr val="accent5">
                    <a:lumMod val="75000"/>
                  </a:schemeClr>
                </a:solidFill>
                <a:latin typeface="HG創英角ｺﾞｼｯｸUB" panose="020B0909000000000000" pitchFamily="49" charset="-128"/>
                <a:ea typeface="HG創英角ｺﾞｼｯｸUB" panose="020B0909000000000000" pitchFamily="49" charset="-128"/>
              </a:rPr>
              <a:t>介護保険財政における国庫負担割合を大幅に引き上げること</a:t>
            </a:r>
          </a:p>
        </p:txBody>
      </p:sp>
      <p:sp>
        <p:nvSpPr>
          <p:cNvPr id="3" name="スライド番号プレースホルダー 2">
            <a:extLst>
              <a:ext uri="{FF2B5EF4-FFF2-40B4-BE49-F238E27FC236}">
                <a16:creationId xmlns:a16="http://schemas.microsoft.com/office/drawing/2014/main" id="{5114DA5D-5E44-40FE-BBD4-B85CAB208D79}"/>
              </a:ext>
            </a:extLst>
          </p:cNvPr>
          <p:cNvSpPr>
            <a:spLocks noGrp="1"/>
          </p:cNvSpPr>
          <p:nvPr>
            <p:ph type="sldNum" sz="quarter" idx="12"/>
          </p:nvPr>
        </p:nvSpPr>
        <p:spPr>
          <a:xfrm>
            <a:off x="2627784" y="6601966"/>
            <a:ext cx="2133600" cy="365125"/>
          </a:xfrm>
        </p:spPr>
        <p:txBody>
          <a:bodyPr/>
          <a:lstStyle/>
          <a:p>
            <a:fld id="{787EF5BE-32B3-4C62-80B7-0FDDACD4450E}" type="slidenum">
              <a:rPr kumimoji="1" lang="ja-JP" altLang="en-US" sz="2000" smtClean="0"/>
              <a:t>3</a:t>
            </a:fld>
            <a:endParaRPr kumimoji="1" lang="ja-JP" altLang="en-US" sz="2000" dirty="0"/>
          </a:p>
        </p:txBody>
      </p:sp>
    </p:spTree>
    <p:extLst>
      <p:ext uri="{BB962C8B-B14F-4D97-AF65-F5344CB8AC3E}">
        <p14:creationId xmlns:p14="http://schemas.microsoft.com/office/powerpoint/2010/main" val="37025593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5DA24BA6-510A-4C1E-A910-53DFA97A8A24}"/>
              </a:ext>
            </a:extLst>
          </p:cNvPr>
          <p:cNvSpPr/>
          <p:nvPr/>
        </p:nvSpPr>
        <p:spPr>
          <a:xfrm>
            <a:off x="323528" y="341943"/>
            <a:ext cx="8496944" cy="6186309"/>
          </a:xfrm>
          <a:prstGeom prst="rect">
            <a:avLst/>
          </a:prstGeom>
        </p:spPr>
        <p:txBody>
          <a:bodyPr wrap="square">
            <a:spAutoFit/>
          </a:bodyPr>
          <a:lstStyle/>
          <a:p>
            <a:r>
              <a:rPr lang="ja-JP" altLang="en-US" sz="2200" dirty="0"/>
              <a:t>○</a:t>
            </a:r>
            <a:r>
              <a:rPr lang="ja-JP" altLang="ja-JP" sz="2200" dirty="0"/>
              <a:t>新型コロナウイルス感染症は、低く据え置かれてきた介護報酬、慢性的な人手不足によって疲弊しきっていた介護事業所、介護従事者を直撃しました。コロナ禍は、政府が進めてきた給付削減一辺倒の政策がいかに地域の介護基盤を壊し、利用者・家族に困難を押しつけてきたかを浮き彫りにしています。</a:t>
            </a:r>
            <a:endParaRPr lang="en-US" altLang="ja-JP" sz="2200" dirty="0"/>
          </a:p>
          <a:p>
            <a:endParaRPr lang="en-US" altLang="ja-JP" sz="2200" dirty="0"/>
          </a:p>
          <a:p>
            <a:r>
              <a:rPr lang="ja-JP" altLang="en-US" sz="2200" dirty="0"/>
              <a:t>○ また、新型コロナウイルス感染症に対応する介護職員は「自身が感染してしまうのではないか、利用者に感染させてしまうのではないか」と不安を感じながら利用者を懸命に支えています。</a:t>
            </a:r>
            <a:endParaRPr lang="en-US" altLang="ja-JP" sz="2200" dirty="0"/>
          </a:p>
          <a:p>
            <a:endParaRPr lang="en-US" altLang="ja-JP" sz="2200" dirty="0"/>
          </a:p>
          <a:p>
            <a:r>
              <a:rPr lang="ja-JP" altLang="en-US" sz="2200" dirty="0"/>
              <a:t>○ コロナ禍は、政府のこれまでの介護保険の見直しが、地域の介護基盤を大きく切り崩し、介護の担い手の処遇や社会的地位を低く留め置いてきたことを明らかにしました。施行後</a:t>
            </a:r>
            <a:r>
              <a:rPr lang="en-US" altLang="ja-JP" sz="2200" dirty="0"/>
              <a:t>20</a:t>
            </a:r>
            <a:r>
              <a:rPr lang="ja-JP" altLang="en-US" sz="2200" dirty="0"/>
              <a:t>年以上が経過した介護保険、「介護する人」、「介護を受ける人」がともに大切にされる制度を実現するために学習を深め、現場の実態をつかみ、「介護ウェーブ</a:t>
            </a:r>
            <a:r>
              <a:rPr lang="en-US" altLang="ja-JP" sz="2200" dirty="0"/>
              <a:t>2021</a:t>
            </a:r>
            <a:r>
              <a:rPr lang="ja-JP" altLang="en-US" sz="2200" dirty="0"/>
              <a:t>」に取り組みましょう。</a:t>
            </a:r>
            <a:endParaRPr lang="en-US" altLang="ja-JP" sz="2200" dirty="0"/>
          </a:p>
          <a:p>
            <a:endParaRPr lang="en-US" altLang="ja-JP" sz="2200" dirty="0"/>
          </a:p>
          <a:p>
            <a:r>
              <a:rPr lang="ja-JP" altLang="en-US" sz="2200" dirty="0"/>
              <a:t>○　取り組みの一つである請願署名について解説します。</a:t>
            </a:r>
            <a:endParaRPr lang="en-US" altLang="ja-JP" sz="2200" dirty="0"/>
          </a:p>
        </p:txBody>
      </p:sp>
      <p:sp>
        <p:nvSpPr>
          <p:cNvPr id="4" name="スライド番号プレースホルダー 3">
            <a:extLst>
              <a:ext uri="{FF2B5EF4-FFF2-40B4-BE49-F238E27FC236}">
                <a16:creationId xmlns:a16="http://schemas.microsoft.com/office/drawing/2014/main" id="{9D752A9A-3C45-4FE2-8C90-A27BA76B9674}"/>
              </a:ext>
            </a:extLst>
          </p:cNvPr>
          <p:cNvSpPr>
            <a:spLocks noGrp="1"/>
          </p:cNvSpPr>
          <p:nvPr>
            <p:ph type="sldNum" sz="quarter" idx="12"/>
          </p:nvPr>
        </p:nvSpPr>
        <p:spPr>
          <a:xfrm>
            <a:off x="2555776" y="6487120"/>
            <a:ext cx="2133600" cy="365125"/>
          </a:xfrm>
        </p:spPr>
        <p:txBody>
          <a:bodyPr/>
          <a:lstStyle/>
          <a:p>
            <a:fld id="{787EF5BE-32B3-4C62-80B7-0FDDACD4450E}" type="slidenum">
              <a:rPr kumimoji="1" lang="ja-JP" altLang="en-US" sz="2000" smtClean="0"/>
              <a:t>4</a:t>
            </a:fld>
            <a:endParaRPr kumimoji="1" lang="ja-JP" altLang="en-US" sz="2000" dirty="0"/>
          </a:p>
        </p:txBody>
      </p:sp>
    </p:spTree>
    <p:extLst>
      <p:ext uri="{BB962C8B-B14F-4D97-AF65-F5344CB8AC3E}">
        <p14:creationId xmlns:p14="http://schemas.microsoft.com/office/powerpoint/2010/main" val="8415089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947A7B9-239D-489C-BB46-182CAC3C24F5}"/>
              </a:ext>
            </a:extLst>
          </p:cNvPr>
          <p:cNvSpPr>
            <a:spLocks noGrp="1"/>
          </p:cNvSpPr>
          <p:nvPr>
            <p:ph type="title"/>
          </p:nvPr>
        </p:nvSpPr>
        <p:spPr>
          <a:xfrm>
            <a:off x="-662898" y="-92901"/>
            <a:ext cx="8229600" cy="785178"/>
          </a:xfrm>
        </p:spPr>
        <p:txBody>
          <a:bodyPr>
            <a:normAutofit/>
          </a:bodyPr>
          <a:lstStyle/>
          <a:p>
            <a:r>
              <a:rPr kumimoji="1" lang="ja-JP" altLang="en-US" sz="3600" dirty="0"/>
              <a:t>コロナ禍における介護現場の状況</a:t>
            </a:r>
          </a:p>
        </p:txBody>
      </p:sp>
      <p:pic>
        <p:nvPicPr>
          <p:cNvPr id="3" name="図 2">
            <a:extLst>
              <a:ext uri="{FF2B5EF4-FFF2-40B4-BE49-F238E27FC236}">
                <a16:creationId xmlns:a16="http://schemas.microsoft.com/office/drawing/2014/main" id="{3211FC4F-9911-4A3E-9F92-86EE59216A72}"/>
              </a:ext>
            </a:extLst>
          </p:cNvPr>
          <p:cNvPicPr>
            <a:picLocks noChangeAspect="1"/>
          </p:cNvPicPr>
          <p:nvPr/>
        </p:nvPicPr>
        <p:blipFill>
          <a:blip r:embed="rId3"/>
          <a:stretch>
            <a:fillRect/>
          </a:stretch>
        </p:blipFill>
        <p:spPr>
          <a:xfrm>
            <a:off x="6303526" y="656954"/>
            <a:ext cx="2715808" cy="3298568"/>
          </a:xfrm>
          <a:prstGeom prst="rect">
            <a:avLst/>
          </a:prstGeom>
          <a:ln>
            <a:solidFill>
              <a:schemeClr val="tx1"/>
            </a:solidFill>
          </a:ln>
        </p:spPr>
      </p:pic>
      <p:sp>
        <p:nvSpPr>
          <p:cNvPr id="4" name="正方形/長方形 3">
            <a:extLst>
              <a:ext uri="{FF2B5EF4-FFF2-40B4-BE49-F238E27FC236}">
                <a16:creationId xmlns:a16="http://schemas.microsoft.com/office/drawing/2014/main" id="{9889190C-32D8-43D9-ABD4-2F1C1F5540D0}"/>
              </a:ext>
            </a:extLst>
          </p:cNvPr>
          <p:cNvSpPr/>
          <p:nvPr/>
        </p:nvSpPr>
        <p:spPr>
          <a:xfrm>
            <a:off x="6563594" y="392175"/>
            <a:ext cx="2953162" cy="307777"/>
          </a:xfrm>
          <a:prstGeom prst="rect">
            <a:avLst/>
          </a:prstGeom>
        </p:spPr>
        <p:txBody>
          <a:bodyPr wrap="square">
            <a:spAutoFit/>
          </a:bodyPr>
          <a:lstStyle/>
          <a:p>
            <a:r>
              <a:rPr lang="en-US" altLang="ja-JP" sz="1400" dirty="0">
                <a:solidFill>
                  <a:srgbClr val="000000"/>
                </a:solidFill>
                <a:latin typeface="游ゴシック" panose="020B0400000000000000" pitchFamily="50" charset="-128"/>
                <a:ea typeface="游ゴシック" panose="020B0400000000000000" pitchFamily="50" charset="-128"/>
              </a:rPr>
              <a:t>2021</a:t>
            </a:r>
            <a:r>
              <a:rPr lang="ja-JP" altLang="en-US" sz="1400" dirty="0">
                <a:solidFill>
                  <a:srgbClr val="000000"/>
                </a:solidFill>
                <a:latin typeface="游ゴシック" panose="020B0400000000000000" pitchFamily="50" charset="-128"/>
                <a:ea typeface="游ゴシック" panose="020B0400000000000000" pitchFamily="50" charset="-128"/>
              </a:rPr>
              <a:t>年</a:t>
            </a:r>
            <a:r>
              <a:rPr lang="en-US" altLang="ja-JP" sz="1400" dirty="0">
                <a:solidFill>
                  <a:srgbClr val="000000"/>
                </a:solidFill>
                <a:latin typeface="游ゴシック" panose="020B0400000000000000" pitchFamily="50" charset="-128"/>
                <a:ea typeface="游ゴシック" panose="020B0400000000000000" pitchFamily="50" charset="-128"/>
              </a:rPr>
              <a:t>8</a:t>
            </a:r>
            <a:r>
              <a:rPr lang="ja-JP" altLang="en-US" sz="1400" dirty="0">
                <a:solidFill>
                  <a:srgbClr val="000000"/>
                </a:solidFill>
                <a:latin typeface="游ゴシック" panose="020B0400000000000000" pitchFamily="50" charset="-128"/>
                <a:ea typeface="游ゴシック" panose="020B0400000000000000" pitchFamily="50" charset="-128"/>
              </a:rPr>
              <a:t>月</a:t>
            </a:r>
            <a:r>
              <a:rPr lang="en-US" altLang="ja-JP" sz="1400" dirty="0">
                <a:solidFill>
                  <a:srgbClr val="000000"/>
                </a:solidFill>
                <a:latin typeface="游ゴシック" panose="020B0400000000000000" pitchFamily="50" charset="-128"/>
                <a:ea typeface="游ゴシック" panose="020B0400000000000000" pitchFamily="50" charset="-128"/>
              </a:rPr>
              <a:t>5</a:t>
            </a:r>
            <a:r>
              <a:rPr lang="ja-JP" altLang="en-US" sz="1400" dirty="0">
                <a:solidFill>
                  <a:srgbClr val="000000"/>
                </a:solidFill>
                <a:latin typeface="游ゴシック" panose="020B0400000000000000" pitchFamily="50" charset="-128"/>
                <a:ea typeface="游ゴシック" panose="020B0400000000000000" pitchFamily="50" charset="-128"/>
              </a:rPr>
              <a:t>日　しんぶん赤旗</a:t>
            </a:r>
            <a:r>
              <a:rPr lang="ja-JP" altLang="en-US" sz="1400" dirty="0"/>
              <a:t> </a:t>
            </a:r>
          </a:p>
        </p:txBody>
      </p:sp>
      <p:pic>
        <p:nvPicPr>
          <p:cNvPr id="5" name="図 4">
            <a:extLst>
              <a:ext uri="{FF2B5EF4-FFF2-40B4-BE49-F238E27FC236}">
                <a16:creationId xmlns:a16="http://schemas.microsoft.com/office/drawing/2014/main" id="{27E3DA56-4496-44C4-9D8C-1E4EE3063DAC}"/>
              </a:ext>
            </a:extLst>
          </p:cNvPr>
          <p:cNvPicPr>
            <a:picLocks noChangeAspect="1"/>
          </p:cNvPicPr>
          <p:nvPr/>
        </p:nvPicPr>
        <p:blipFill>
          <a:blip r:embed="rId4"/>
          <a:stretch>
            <a:fillRect/>
          </a:stretch>
        </p:blipFill>
        <p:spPr>
          <a:xfrm>
            <a:off x="6299339" y="4187423"/>
            <a:ext cx="2719995" cy="2625953"/>
          </a:xfrm>
          <a:prstGeom prst="rect">
            <a:avLst/>
          </a:prstGeom>
          <a:ln>
            <a:solidFill>
              <a:schemeClr val="tx1"/>
            </a:solidFill>
          </a:ln>
        </p:spPr>
      </p:pic>
      <p:sp>
        <p:nvSpPr>
          <p:cNvPr id="6" name="正方形/長方形 5">
            <a:extLst>
              <a:ext uri="{FF2B5EF4-FFF2-40B4-BE49-F238E27FC236}">
                <a16:creationId xmlns:a16="http://schemas.microsoft.com/office/drawing/2014/main" id="{A4F7F85F-D7ED-4758-9401-88DE3306BB70}"/>
              </a:ext>
            </a:extLst>
          </p:cNvPr>
          <p:cNvSpPr/>
          <p:nvPr/>
        </p:nvSpPr>
        <p:spPr>
          <a:xfrm>
            <a:off x="6275303" y="3912524"/>
            <a:ext cx="2715808" cy="307777"/>
          </a:xfrm>
          <a:prstGeom prst="rect">
            <a:avLst/>
          </a:prstGeom>
        </p:spPr>
        <p:txBody>
          <a:bodyPr wrap="none">
            <a:spAutoFit/>
          </a:bodyPr>
          <a:lstStyle/>
          <a:p>
            <a:r>
              <a:rPr lang="en-US" altLang="ja-JP" sz="1400" dirty="0">
                <a:solidFill>
                  <a:srgbClr val="000000"/>
                </a:solidFill>
                <a:latin typeface="游ゴシック" panose="020B0400000000000000" pitchFamily="50" charset="-128"/>
                <a:ea typeface="游ゴシック" panose="020B0400000000000000" pitchFamily="50" charset="-128"/>
              </a:rPr>
              <a:t>2021</a:t>
            </a:r>
            <a:r>
              <a:rPr lang="ja-JP" altLang="en-US" sz="1400" dirty="0">
                <a:solidFill>
                  <a:srgbClr val="000000"/>
                </a:solidFill>
                <a:latin typeface="游ゴシック" panose="020B0400000000000000" pitchFamily="50" charset="-128"/>
                <a:ea typeface="游ゴシック" panose="020B0400000000000000" pitchFamily="50" charset="-128"/>
              </a:rPr>
              <a:t>年</a:t>
            </a:r>
            <a:r>
              <a:rPr lang="en-US" altLang="ja-JP" sz="1400" dirty="0">
                <a:solidFill>
                  <a:srgbClr val="000000"/>
                </a:solidFill>
                <a:latin typeface="游ゴシック" panose="020B0400000000000000" pitchFamily="50" charset="-128"/>
                <a:ea typeface="游ゴシック" panose="020B0400000000000000" pitchFamily="50" charset="-128"/>
              </a:rPr>
              <a:t>8</a:t>
            </a:r>
            <a:r>
              <a:rPr lang="ja-JP" altLang="en-US" sz="1400" dirty="0">
                <a:solidFill>
                  <a:srgbClr val="000000"/>
                </a:solidFill>
                <a:latin typeface="游ゴシック" panose="020B0400000000000000" pitchFamily="50" charset="-128"/>
                <a:ea typeface="游ゴシック" panose="020B0400000000000000" pitchFamily="50" charset="-128"/>
              </a:rPr>
              <a:t>月</a:t>
            </a:r>
            <a:r>
              <a:rPr lang="en-US" altLang="ja-JP" sz="1400" dirty="0">
                <a:solidFill>
                  <a:srgbClr val="000000"/>
                </a:solidFill>
                <a:latin typeface="游ゴシック" panose="020B0400000000000000" pitchFamily="50" charset="-128"/>
                <a:ea typeface="游ゴシック" panose="020B0400000000000000" pitchFamily="50" charset="-128"/>
              </a:rPr>
              <a:t>14</a:t>
            </a:r>
            <a:r>
              <a:rPr lang="ja-JP" altLang="en-US" sz="1400" dirty="0">
                <a:solidFill>
                  <a:srgbClr val="000000"/>
                </a:solidFill>
                <a:latin typeface="游ゴシック" panose="020B0400000000000000" pitchFamily="50" charset="-128"/>
                <a:ea typeface="游ゴシック" panose="020B0400000000000000" pitchFamily="50" charset="-128"/>
              </a:rPr>
              <a:t>日　しんぶん赤旗</a:t>
            </a:r>
            <a:r>
              <a:rPr lang="ja-JP" altLang="en-US" sz="1400" dirty="0"/>
              <a:t> </a:t>
            </a:r>
          </a:p>
        </p:txBody>
      </p:sp>
      <p:graphicFrame>
        <p:nvGraphicFramePr>
          <p:cNvPr id="7" name="グラフ 6">
            <a:extLst>
              <a:ext uri="{FF2B5EF4-FFF2-40B4-BE49-F238E27FC236}">
                <a16:creationId xmlns:a16="http://schemas.microsoft.com/office/drawing/2014/main" id="{4F7A9E6C-74DC-4936-A6AC-47FAE432212C}"/>
              </a:ext>
            </a:extLst>
          </p:cNvPr>
          <p:cNvGraphicFramePr>
            <a:graphicFrameLocks/>
          </p:cNvGraphicFramePr>
          <p:nvPr>
            <p:extLst>
              <p:ext uri="{D42A27DB-BD31-4B8C-83A1-F6EECF244321}">
                <p14:modId xmlns:p14="http://schemas.microsoft.com/office/powerpoint/2010/main" val="1940259402"/>
              </p:ext>
            </p:extLst>
          </p:nvPr>
        </p:nvGraphicFramePr>
        <p:xfrm>
          <a:off x="124666" y="685753"/>
          <a:ext cx="5166319" cy="304440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8" name="グラフ 7">
            <a:extLst>
              <a:ext uri="{FF2B5EF4-FFF2-40B4-BE49-F238E27FC236}">
                <a16:creationId xmlns:a16="http://schemas.microsoft.com/office/drawing/2014/main" id="{96BC3E3D-FF28-44A8-AF89-25EDC8EA677E}"/>
              </a:ext>
            </a:extLst>
          </p:cNvPr>
          <p:cNvGraphicFramePr>
            <a:graphicFrameLocks/>
          </p:cNvGraphicFramePr>
          <p:nvPr>
            <p:extLst>
              <p:ext uri="{D42A27DB-BD31-4B8C-83A1-F6EECF244321}">
                <p14:modId xmlns:p14="http://schemas.microsoft.com/office/powerpoint/2010/main" val="1086581921"/>
              </p:ext>
            </p:extLst>
          </p:nvPr>
        </p:nvGraphicFramePr>
        <p:xfrm>
          <a:off x="152889" y="3575670"/>
          <a:ext cx="4941341" cy="2788432"/>
        </p:xfrm>
        <a:graphic>
          <a:graphicData uri="http://schemas.openxmlformats.org/drawingml/2006/chart">
            <c:chart xmlns:c="http://schemas.openxmlformats.org/drawingml/2006/chart" xmlns:r="http://schemas.openxmlformats.org/officeDocument/2006/relationships" r:id="rId6"/>
          </a:graphicData>
        </a:graphic>
      </p:graphicFrame>
      <p:sp>
        <p:nvSpPr>
          <p:cNvPr id="9" name="星 10 9">
            <a:extLst>
              <a:ext uri="{FF2B5EF4-FFF2-40B4-BE49-F238E27FC236}">
                <a16:creationId xmlns:a16="http://schemas.microsoft.com/office/drawing/2014/main" id="{5E1D5BFB-16D8-4E13-8C66-FA2D12A1FF49}"/>
              </a:ext>
            </a:extLst>
          </p:cNvPr>
          <p:cNvSpPr/>
          <p:nvPr/>
        </p:nvSpPr>
        <p:spPr>
          <a:xfrm>
            <a:off x="4012055" y="1936574"/>
            <a:ext cx="2164349" cy="1563129"/>
          </a:xfrm>
          <a:prstGeom prst="star10">
            <a:avLst/>
          </a:prstGeom>
          <a:solidFill>
            <a:schemeClr val="bg1">
              <a:alpha val="64000"/>
            </a:schemeClr>
          </a:solidFill>
          <a:ln w="539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2000" b="1" dirty="0">
                <a:solidFill>
                  <a:srgbClr val="FF0000"/>
                </a:solidFill>
              </a:rPr>
              <a:t>併設していても約</a:t>
            </a:r>
            <a:r>
              <a:rPr kumimoji="1" lang="en-US" altLang="ja-JP" sz="2000" b="1" dirty="0">
                <a:solidFill>
                  <a:srgbClr val="FF0000"/>
                </a:solidFill>
              </a:rPr>
              <a:t>3</a:t>
            </a:r>
            <a:r>
              <a:rPr kumimoji="1" lang="ja-JP" altLang="en-US" sz="2000" b="1" dirty="0">
                <a:solidFill>
                  <a:srgbClr val="FF0000"/>
                </a:solidFill>
              </a:rPr>
              <a:t>割しか進んでいない</a:t>
            </a:r>
            <a:r>
              <a:rPr kumimoji="1" lang="en-US" altLang="ja-JP" sz="2000" b="1" dirty="0">
                <a:solidFill>
                  <a:srgbClr val="FF0000"/>
                </a:solidFill>
              </a:rPr>
              <a:t>!!</a:t>
            </a:r>
            <a:endParaRPr kumimoji="1" lang="ja-JP" altLang="en-US" sz="1100" b="1" dirty="0">
              <a:solidFill>
                <a:srgbClr val="FF0000"/>
              </a:solidFill>
            </a:endParaRPr>
          </a:p>
        </p:txBody>
      </p:sp>
      <p:sp>
        <p:nvSpPr>
          <p:cNvPr id="10" name="正方形/長方形 9">
            <a:extLst>
              <a:ext uri="{FF2B5EF4-FFF2-40B4-BE49-F238E27FC236}">
                <a16:creationId xmlns:a16="http://schemas.microsoft.com/office/drawing/2014/main" id="{18E9C4C1-7652-4BDE-88C1-5E658FCEFD2A}"/>
              </a:ext>
            </a:extLst>
          </p:cNvPr>
          <p:cNvSpPr/>
          <p:nvPr/>
        </p:nvSpPr>
        <p:spPr>
          <a:xfrm>
            <a:off x="539552" y="6287179"/>
            <a:ext cx="5446492" cy="369332"/>
          </a:xfrm>
          <a:prstGeom prst="rect">
            <a:avLst/>
          </a:prstGeom>
        </p:spPr>
        <p:txBody>
          <a:bodyPr wrap="square">
            <a:spAutoFit/>
          </a:bodyPr>
          <a:lstStyle/>
          <a:p>
            <a:r>
              <a:rPr lang="ja-JP" altLang="en-US" sz="1100" dirty="0">
                <a:solidFill>
                  <a:srgbClr val="000000"/>
                </a:solidFill>
                <a:latin typeface="游ゴシック" panose="020B0400000000000000" pitchFamily="50" charset="-128"/>
                <a:ea typeface="游ゴシック" panose="020B0400000000000000" pitchFamily="50" charset="-128"/>
              </a:rPr>
              <a:t>参照：介護職ワクチン接種進捗調査（</a:t>
            </a:r>
            <a:r>
              <a:rPr lang="en-US" altLang="ja-JP" sz="1100" dirty="0">
                <a:solidFill>
                  <a:srgbClr val="000000"/>
                </a:solidFill>
                <a:latin typeface="游ゴシック" panose="020B0400000000000000" pitchFamily="50" charset="-128"/>
                <a:ea typeface="游ゴシック" panose="020B0400000000000000" pitchFamily="50" charset="-128"/>
              </a:rPr>
              <a:t>UA</a:t>
            </a:r>
            <a:r>
              <a:rPr lang="ja-JP" altLang="en-US" sz="1100" dirty="0">
                <a:solidFill>
                  <a:srgbClr val="000000"/>
                </a:solidFill>
                <a:latin typeface="游ゴシック" panose="020B0400000000000000" pitchFamily="50" charset="-128"/>
                <a:ea typeface="游ゴシック" panose="020B0400000000000000" pitchFamily="50" charset="-128"/>
              </a:rPr>
              <a:t>ゼンセン日本介護クラフトユニオン）</a:t>
            </a:r>
            <a:r>
              <a:rPr lang="ja-JP" altLang="en-US" dirty="0">
                <a:solidFill>
                  <a:srgbClr val="000000"/>
                </a:solidFill>
                <a:latin typeface="游ゴシック" panose="020B0400000000000000" pitchFamily="50" charset="-128"/>
                <a:ea typeface="游ゴシック" panose="020B0400000000000000" pitchFamily="50" charset="-128"/>
              </a:rPr>
              <a:t>　</a:t>
            </a:r>
            <a:r>
              <a:rPr lang="ja-JP" altLang="en-US" dirty="0"/>
              <a:t> </a:t>
            </a:r>
          </a:p>
        </p:txBody>
      </p:sp>
      <p:sp>
        <p:nvSpPr>
          <p:cNvPr id="11" name="右矢印 13">
            <a:extLst>
              <a:ext uri="{FF2B5EF4-FFF2-40B4-BE49-F238E27FC236}">
                <a16:creationId xmlns:a16="http://schemas.microsoft.com/office/drawing/2014/main" id="{3C73C925-F6EE-4D8C-9FF6-02DB6BBB55C6}"/>
              </a:ext>
            </a:extLst>
          </p:cNvPr>
          <p:cNvSpPr/>
          <p:nvPr/>
        </p:nvSpPr>
        <p:spPr>
          <a:xfrm rot="14572425" flipV="1">
            <a:off x="3443130" y="2611259"/>
            <a:ext cx="575220" cy="331912"/>
          </a:xfrm>
          <a:prstGeom prst="rightArrow">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a:p>
        </p:txBody>
      </p:sp>
      <p:sp>
        <p:nvSpPr>
          <p:cNvPr id="12" name="星 10 9">
            <a:extLst>
              <a:ext uri="{FF2B5EF4-FFF2-40B4-BE49-F238E27FC236}">
                <a16:creationId xmlns:a16="http://schemas.microsoft.com/office/drawing/2014/main" id="{EF1FDA5F-43EE-4254-B03E-AA1D17853D49}"/>
              </a:ext>
            </a:extLst>
          </p:cNvPr>
          <p:cNvSpPr/>
          <p:nvPr/>
        </p:nvSpPr>
        <p:spPr>
          <a:xfrm>
            <a:off x="4134990" y="4687113"/>
            <a:ext cx="2164349" cy="1563129"/>
          </a:xfrm>
          <a:prstGeom prst="star10">
            <a:avLst/>
          </a:prstGeom>
          <a:solidFill>
            <a:schemeClr val="bg1">
              <a:alpha val="64000"/>
            </a:schemeClr>
          </a:solidFill>
          <a:ln w="539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2000" b="1" dirty="0">
                <a:solidFill>
                  <a:srgbClr val="FF0000"/>
                </a:solidFill>
              </a:rPr>
              <a:t>施設系との格差が生じている</a:t>
            </a:r>
            <a:r>
              <a:rPr kumimoji="1" lang="en-US" altLang="ja-JP" sz="2000" b="1" dirty="0">
                <a:solidFill>
                  <a:srgbClr val="FF0000"/>
                </a:solidFill>
              </a:rPr>
              <a:t>!!</a:t>
            </a:r>
            <a:endParaRPr kumimoji="1" lang="ja-JP" altLang="en-US" sz="1100" b="1" dirty="0">
              <a:solidFill>
                <a:srgbClr val="FF0000"/>
              </a:solidFill>
            </a:endParaRPr>
          </a:p>
        </p:txBody>
      </p:sp>
      <p:sp>
        <p:nvSpPr>
          <p:cNvPr id="13" name="右矢印 13">
            <a:extLst>
              <a:ext uri="{FF2B5EF4-FFF2-40B4-BE49-F238E27FC236}">
                <a16:creationId xmlns:a16="http://schemas.microsoft.com/office/drawing/2014/main" id="{2E0D6853-0F71-4D23-9700-21161185C22F}"/>
              </a:ext>
            </a:extLst>
          </p:cNvPr>
          <p:cNvSpPr/>
          <p:nvPr/>
        </p:nvSpPr>
        <p:spPr>
          <a:xfrm rot="15267677" flipV="1">
            <a:off x="3958906" y="4612257"/>
            <a:ext cx="575220" cy="331912"/>
          </a:xfrm>
          <a:prstGeom prst="rightArrow">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a:p>
        </p:txBody>
      </p:sp>
      <p:sp>
        <p:nvSpPr>
          <p:cNvPr id="14" name="スライド番号プレースホルダー 13">
            <a:extLst>
              <a:ext uri="{FF2B5EF4-FFF2-40B4-BE49-F238E27FC236}">
                <a16:creationId xmlns:a16="http://schemas.microsoft.com/office/drawing/2014/main" id="{01317790-F169-48B6-91DA-93FA7AB02271}"/>
              </a:ext>
            </a:extLst>
          </p:cNvPr>
          <p:cNvSpPr>
            <a:spLocks noGrp="1"/>
          </p:cNvSpPr>
          <p:nvPr>
            <p:ph type="sldNum" sz="quarter" idx="12"/>
          </p:nvPr>
        </p:nvSpPr>
        <p:spPr>
          <a:xfrm>
            <a:off x="2623559" y="6510885"/>
            <a:ext cx="2133600" cy="365125"/>
          </a:xfrm>
        </p:spPr>
        <p:txBody>
          <a:bodyPr/>
          <a:lstStyle/>
          <a:p>
            <a:fld id="{787EF5BE-32B3-4C62-80B7-0FDDACD4450E}" type="slidenum">
              <a:rPr kumimoji="1" lang="ja-JP" altLang="en-US" sz="2000" smtClean="0"/>
              <a:t>5</a:t>
            </a:fld>
            <a:endParaRPr kumimoji="1" lang="ja-JP" altLang="en-US" sz="2000" dirty="0"/>
          </a:p>
        </p:txBody>
      </p:sp>
    </p:spTree>
    <p:extLst>
      <p:ext uri="{BB962C8B-B14F-4D97-AF65-F5344CB8AC3E}">
        <p14:creationId xmlns:p14="http://schemas.microsoft.com/office/powerpoint/2010/main" val="31842683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738A6ED8-F547-402E-86C6-FD0DFB783621}"/>
              </a:ext>
            </a:extLst>
          </p:cNvPr>
          <p:cNvSpPr/>
          <p:nvPr/>
        </p:nvSpPr>
        <p:spPr>
          <a:xfrm>
            <a:off x="251520" y="836712"/>
            <a:ext cx="8640960" cy="4401205"/>
          </a:xfrm>
          <a:prstGeom prst="rect">
            <a:avLst/>
          </a:prstGeom>
        </p:spPr>
        <p:txBody>
          <a:bodyPr wrap="square">
            <a:spAutoFit/>
          </a:bodyPr>
          <a:lstStyle/>
          <a:p>
            <a:r>
              <a:rPr lang="ja-JP" altLang="en-US" sz="2000" dirty="0"/>
              <a:t>○ 新型コロナウイルス感染症は、収束の兆しをみせていません。現在の「第５波」に続き、これから「第６波」が起こるとも予測されています。入院体制のひっ迫による「救えるいのちが救えない」事態を打開するための医療体制の強化に加え、すべての介護従事者を対象にしたワクチンの優先接種、定期・頻回の</a:t>
            </a:r>
            <a:r>
              <a:rPr lang="en-US" altLang="ja-JP" sz="2000" dirty="0"/>
              <a:t>PCR</a:t>
            </a:r>
            <a:r>
              <a:rPr lang="ja-JP" altLang="en-US" sz="2000" dirty="0"/>
              <a:t>検査体制の確立、かかり増し経費に対する助成の継続、公費の投入による減収補填、感染（クラスター）を生じた事業所に対する支援など、介護事業所に対する感染対策の強化は待ったなしの課題です。</a:t>
            </a:r>
            <a:endParaRPr lang="en-US" altLang="ja-JP" sz="2000" dirty="0"/>
          </a:p>
          <a:p>
            <a:endParaRPr lang="en-US" altLang="ja-JP" sz="2000" dirty="0"/>
          </a:p>
          <a:p>
            <a:endParaRPr lang="en-US" altLang="ja-JP" sz="2000" dirty="0"/>
          </a:p>
          <a:p>
            <a:r>
              <a:rPr lang="ja-JP" altLang="en-US" sz="2000" dirty="0"/>
              <a:t>○　陽性者を施設や在宅で対応せざるを得ない状況の中で、介護職員は、感染のリスクを抱えながら日夜必死にケアを行ってます。しかし、ワクチンや検査に対する政府の</a:t>
            </a:r>
            <a:r>
              <a:rPr lang="ja-JP" altLang="en-US" sz="2000" dirty="0" err="1"/>
              <a:t>後手後手</a:t>
            </a:r>
            <a:r>
              <a:rPr lang="ja-JP" altLang="en-US" sz="2000" dirty="0"/>
              <a:t>の対応は、介護現場の緊張やストレスを加速させています。</a:t>
            </a:r>
            <a:r>
              <a:rPr lang="ja-JP" altLang="en-US" sz="2000" b="1" dirty="0"/>
              <a:t>「安心して介護サービスを提供できるよう新型コロナウイルス感染症対策を強化すること」（要請項目</a:t>
            </a:r>
            <a:r>
              <a:rPr lang="en-US" altLang="ja-JP" sz="2000" b="1" dirty="0"/>
              <a:t>1</a:t>
            </a:r>
            <a:r>
              <a:rPr lang="ja-JP" altLang="en-US" sz="2000" b="1" dirty="0"/>
              <a:t>）</a:t>
            </a:r>
            <a:r>
              <a:rPr lang="ja-JP" altLang="en-US" sz="2000" dirty="0"/>
              <a:t>を要求します</a:t>
            </a:r>
            <a:endParaRPr lang="en-US" altLang="ja-JP" sz="2000" dirty="0"/>
          </a:p>
        </p:txBody>
      </p:sp>
      <p:sp>
        <p:nvSpPr>
          <p:cNvPr id="3" name="スライド番号プレースホルダー 2">
            <a:extLst>
              <a:ext uri="{FF2B5EF4-FFF2-40B4-BE49-F238E27FC236}">
                <a16:creationId xmlns:a16="http://schemas.microsoft.com/office/drawing/2014/main" id="{1B6D8F25-6BE4-4048-A5F5-24BA3E69B882}"/>
              </a:ext>
            </a:extLst>
          </p:cNvPr>
          <p:cNvSpPr>
            <a:spLocks noGrp="1"/>
          </p:cNvSpPr>
          <p:nvPr>
            <p:ph type="sldNum" sz="quarter" idx="12"/>
          </p:nvPr>
        </p:nvSpPr>
        <p:spPr>
          <a:xfrm>
            <a:off x="2627784" y="6492875"/>
            <a:ext cx="2133600" cy="365125"/>
          </a:xfrm>
        </p:spPr>
        <p:txBody>
          <a:bodyPr/>
          <a:lstStyle/>
          <a:p>
            <a:fld id="{787EF5BE-32B3-4C62-80B7-0FDDACD4450E}" type="slidenum">
              <a:rPr kumimoji="1" lang="ja-JP" altLang="en-US" sz="2000" smtClean="0"/>
              <a:t>6</a:t>
            </a:fld>
            <a:endParaRPr kumimoji="1" lang="ja-JP" altLang="en-US" sz="2000" dirty="0"/>
          </a:p>
        </p:txBody>
      </p:sp>
    </p:spTree>
    <p:extLst>
      <p:ext uri="{BB962C8B-B14F-4D97-AF65-F5344CB8AC3E}">
        <p14:creationId xmlns:p14="http://schemas.microsoft.com/office/powerpoint/2010/main" val="39374348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947A7B9-239D-489C-BB46-182CAC3C24F5}"/>
              </a:ext>
            </a:extLst>
          </p:cNvPr>
          <p:cNvSpPr>
            <a:spLocks noGrp="1"/>
          </p:cNvSpPr>
          <p:nvPr>
            <p:ph type="title"/>
          </p:nvPr>
        </p:nvSpPr>
        <p:spPr>
          <a:xfrm>
            <a:off x="457200" y="44624"/>
            <a:ext cx="8229600" cy="902134"/>
          </a:xfrm>
        </p:spPr>
        <p:txBody>
          <a:bodyPr/>
          <a:lstStyle/>
          <a:p>
            <a:r>
              <a:rPr kumimoji="1" lang="ja-JP" altLang="en-US" dirty="0"/>
              <a:t>介護保険の</a:t>
            </a:r>
            <a:r>
              <a:rPr kumimoji="1" lang="en-US" altLang="ja-JP" dirty="0"/>
              <a:t>21</a:t>
            </a:r>
            <a:r>
              <a:rPr kumimoji="1" lang="ja-JP" altLang="en-US" dirty="0"/>
              <a:t>年</a:t>
            </a:r>
          </a:p>
        </p:txBody>
      </p:sp>
      <p:graphicFrame>
        <p:nvGraphicFramePr>
          <p:cNvPr id="23" name="表 22">
            <a:extLst>
              <a:ext uri="{FF2B5EF4-FFF2-40B4-BE49-F238E27FC236}">
                <a16:creationId xmlns:a16="http://schemas.microsoft.com/office/drawing/2014/main" id="{39B8C053-D8C2-4708-AB68-063E81FE310E}"/>
              </a:ext>
            </a:extLst>
          </p:cNvPr>
          <p:cNvGraphicFramePr>
            <a:graphicFrameLocks noGrp="1"/>
          </p:cNvGraphicFramePr>
          <p:nvPr>
            <p:extLst>
              <p:ext uri="{D42A27DB-BD31-4B8C-83A1-F6EECF244321}">
                <p14:modId xmlns:p14="http://schemas.microsoft.com/office/powerpoint/2010/main" val="2163036945"/>
              </p:ext>
            </p:extLst>
          </p:nvPr>
        </p:nvGraphicFramePr>
        <p:xfrm>
          <a:off x="107504" y="806867"/>
          <a:ext cx="4264620" cy="2774690"/>
        </p:xfrm>
        <a:graphic>
          <a:graphicData uri="http://schemas.openxmlformats.org/drawingml/2006/table">
            <a:tbl>
              <a:tblPr/>
              <a:tblGrid>
                <a:gridCol w="1058803">
                  <a:extLst>
                    <a:ext uri="{9D8B030D-6E8A-4147-A177-3AD203B41FA5}">
                      <a16:colId xmlns:a16="http://schemas.microsoft.com/office/drawing/2014/main" val="1170646221"/>
                    </a:ext>
                  </a:extLst>
                </a:gridCol>
                <a:gridCol w="3205817">
                  <a:extLst>
                    <a:ext uri="{9D8B030D-6E8A-4147-A177-3AD203B41FA5}">
                      <a16:colId xmlns:a16="http://schemas.microsoft.com/office/drawing/2014/main" val="2769775512"/>
                    </a:ext>
                  </a:extLst>
                </a:gridCol>
              </a:tblGrid>
              <a:tr h="334521">
                <a:tc gridSpan="2">
                  <a:txBody>
                    <a:bodyPr/>
                    <a:lstStyle/>
                    <a:p>
                      <a:pPr algn="ctr" fontAlgn="ctr"/>
                      <a:r>
                        <a:rPr lang="ja-JP" altLang="en-US" sz="1700" b="1" i="0" u="none" strike="noStrike" dirty="0">
                          <a:solidFill>
                            <a:srgbClr val="FFFFFF"/>
                          </a:solidFill>
                          <a:effectLst/>
                          <a:latin typeface="ＭＳ ゴシック" panose="020B0609070205080204" pitchFamily="49" charset="-128"/>
                          <a:ea typeface="ＭＳ ゴシック" panose="020B0609070205080204" pitchFamily="49" charset="-128"/>
                        </a:rPr>
                        <a:t>サービス削減</a:t>
                      </a:r>
                    </a:p>
                  </a:txBody>
                  <a:tcPr marL="140850" marR="140850" marT="70425" marB="70425"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19050" cap="flat" cmpd="sng" algn="ctr">
                      <a:solidFill>
                        <a:srgbClr val="C65911"/>
                      </a:solidFill>
                      <a:prstDash val="solid"/>
                      <a:round/>
                      <a:headEnd type="none" w="med" len="med"/>
                      <a:tailEnd type="none" w="med" len="med"/>
                    </a:lnB>
                    <a:solidFill>
                      <a:srgbClr val="F4B084"/>
                    </a:solidFill>
                  </a:tcPr>
                </a:tc>
                <a:tc hMerge="1">
                  <a:txBody>
                    <a:bodyPr/>
                    <a:lstStyle/>
                    <a:p>
                      <a:endParaRPr kumimoji="1" lang="ja-JP" altLang="en-US"/>
                    </a:p>
                  </a:txBody>
                  <a:tcPr/>
                </a:tc>
                <a:extLst>
                  <a:ext uri="{0D108BD9-81ED-4DB2-BD59-A6C34878D82A}">
                    <a16:rowId xmlns:a16="http://schemas.microsoft.com/office/drawing/2014/main" val="1383525318"/>
                  </a:ext>
                </a:extLst>
              </a:tr>
              <a:tr h="317153">
                <a:tc rowSpan="2">
                  <a:txBody>
                    <a:bodyPr/>
                    <a:lstStyle/>
                    <a:p>
                      <a:pPr algn="ctr" fontAlgn="t"/>
                      <a:r>
                        <a:rPr lang="en-US" altLang="ja-JP" sz="1700" b="0" i="0" u="none" strike="noStrike">
                          <a:solidFill>
                            <a:srgbClr val="000000"/>
                          </a:solidFill>
                          <a:effectLst/>
                          <a:latin typeface="Century" panose="02040604050505020304" pitchFamily="18" charset="0"/>
                          <a:ea typeface="游ゴシック" panose="020B0400000000000000" pitchFamily="50" charset="-128"/>
                        </a:rPr>
                        <a:t>2006</a:t>
                      </a:r>
                      <a:r>
                        <a:rPr lang="ja-JP" altLang="en-US" sz="1700" b="0" i="0" u="none" strike="noStrike">
                          <a:solidFill>
                            <a:srgbClr val="000000"/>
                          </a:solidFill>
                          <a:effectLst/>
                          <a:latin typeface="ＭＳ 明朝" panose="02020609040205080304" pitchFamily="17" charset="-128"/>
                          <a:ea typeface="ＭＳ 明朝" panose="02020609040205080304" pitchFamily="17" charset="-128"/>
                        </a:rPr>
                        <a:t>年</a:t>
                      </a:r>
                      <a:endParaRPr lang="ja-JP" altLang="en-US" sz="1700" b="0" i="0" u="none" strike="noStrike">
                        <a:solidFill>
                          <a:srgbClr val="000000"/>
                        </a:solidFill>
                        <a:effectLst/>
                        <a:latin typeface="Century" panose="02040604050505020304" pitchFamily="18" charset="0"/>
                        <a:ea typeface="游ゴシック" panose="020B0400000000000000" pitchFamily="50" charset="-128"/>
                      </a:endParaRPr>
                    </a:p>
                  </a:txBody>
                  <a:tcPr marL="140850" marR="140850" marT="70425" marB="70425">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190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solidFill>
                      <a:srgbClr val="F8CBAD"/>
                    </a:solidFill>
                  </a:tcPr>
                </a:tc>
                <a:tc>
                  <a:txBody>
                    <a:bodyPr/>
                    <a:lstStyle/>
                    <a:p>
                      <a:pPr algn="l" fontAlgn="ctr"/>
                      <a:r>
                        <a:rPr lang="ja-JP" altLang="en-US" sz="1700" b="0" i="0" u="none" strike="noStrike" dirty="0">
                          <a:solidFill>
                            <a:srgbClr val="000000"/>
                          </a:solidFill>
                          <a:effectLst/>
                          <a:latin typeface="ＭＳ 明朝" panose="02020609040205080304" pitchFamily="17" charset="-128"/>
                          <a:ea typeface="ＭＳ 明朝" panose="02020609040205080304" pitchFamily="17" charset="-128"/>
                        </a:rPr>
                        <a:t>新予防給付を創設</a:t>
                      </a:r>
                      <a:endParaRPr lang="ja-JP" altLang="en-US" sz="1700" b="0" i="0" u="none" strike="noStrike" dirty="0">
                        <a:solidFill>
                          <a:srgbClr val="000000"/>
                        </a:solidFill>
                        <a:effectLst/>
                        <a:latin typeface="Century" panose="02040604050505020304" pitchFamily="18" charset="0"/>
                        <a:ea typeface="游ゴシック" panose="020B0400000000000000" pitchFamily="50" charset="-128"/>
                      </a:endParaRPr>
                    </a:p>
                  </a:txBody>
                  <a:tcPr marL="14672" marR="14672" marT="14672"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19050" cap="flat" cmpd="sng" algn="ctr">
                      <a:solidFill>
                        <a:srgbClr val="C65911"/>
                      </a:solidFill>
                      <a:prstDash val="solid"/>
                      <a:round/>
                      <a:headEnd type="none" w="med" len="med"/>
                      <a:tailEnd type="none" w="med" len="med"/>
                    </a:lnT>
                    <a:lnB>
                      <a:noFill/>
                    </a:lnB>
                    <a:solidFill>
                      <a:srgbClr val="F8CBAD"/>
                    </a:solidFill>
                  </a:tcPr>
                </a:tc>
                <a:extLst>
                  <a:ext uri="{0D108BD9-81ED-4DB2-BD59-A6C34878D82A}">
                    <a16:rowId xmlns:a16="http://schemas.microsoft.com/office/drawing/2014/main" val="1304524966"/>
                  </a:ext>
                </a:extLst>
              </a:tr>
              <a:tr h="304955">
                <a:tc vMerge="1">
                  <a:txBody>
                    <a:bodyPr/>
                    <a:lstStyle/>
                    <a:p>
                      <a:endParaRPr kumimoji="1" lang="ja-JP" altLang="en-US"/>
                    </a:p>
                  </a:txBody>
                  <a:tcPr/>
                </a:tc>
                <a:tc>
                  <a:txBody>
                    <a:bodyPr/>
                    <a:lstStyle/>
                    <a:p>
                      <a:pPr algn="l" fontAlgn="ctr"/>
                      <a:r>
                        <a:rPr lang="ja-JP" altLang="en-US" sz="1700" b="0" i="0" u="none" strike="noStrike" dirty="0">
                          <a:solidFill>
                            <a:srgbClr val="000000"/>
                          </a:solidFill>
                          <a:effectLst/>
                          <a:latin typeface="ＭＳ 明朝" panose="02020609040205080304" pitchFamily="17" charset="-128"/>
                          <a:ea typeface="ＭＳ 明朝" panose="02020609040205080304" pitchFamily="17" charset="-128"/>
                        </a:rPr>
                        <a:t>（要支援</a:t>
                      </a:r>
                      <a:r>
                        <a:rPr lang="en-US" altLang="ja-JP" sz="1700" b="0" i="0" u="none" strike="noStrike" dirty="0">
                          <a:solidFill>
                            <a:srgbClr val="000000"/>
                          </a:solidFill>
                          <a:effectLst/>
                          <a:latin typeface="Century" panose="02040604050505020304" pitchFamily="18" charset="0"/>
                          <a:ea typeface="游ゴシック" panose="020B0400000000000000" pitchFamily="50" charset="-128"/>
                        </a:rPr>
                        <a:t>1</a:t>
                      </a:r>
                      <a:r>
                        <a:rPr lang="ja-JP" altLang="en-US" sz="1700" b="0" i="0" u="none" strike="noStrike" dirty="0">
                          <a:solidFill>
                            <a:srgbClr val="000000"/>
                          </a:solidFill>
                          <a:effectLst/>
                          <a:latin typeface="ＭＳ 明朝" panose="02020609040205080304" pitchFamily="17" charset="-128"/>
                          <a:ea typeface="ＭＳ 明朝" panose="02020609040205080304" pitchFamily="17" charset="-128"/>
                        </a:rPr>
                        <a:t>・</a:t>
                      </a:r>
                      <a:r>
                        <a:rPr lang="en-US" altLang="ja-JP" sz="1700" b="0" i="0" u="none" strike="noStrike" dirty="0">
                          <a:solidFill>
                            <a:srgbClr val="000000"/>
                          </a:solidFill>
                          <a:effectLst/>
                          <a:latin typeface="Century" panose="02040604050505020304" pitchFamily="18" charset="0"/>
                          <a:ea typeface="游ゴシック" panose="020B0400000000000000" pitchFamily="50" charset="-128"/>
                        </a:rPr>
                        <a:t>2</a:t>
                      </a:r>
                      <a:r>
                        <a:rPr lang="ja-JP" altLang="en-US" sz="1700" b="0" i="0" u="none" strike="noStrike" dirty="0">
                          <a:solidFill>
                            <a:srgbClr val="000000"/>
                          </a:solidFill>
                          <a:effectLst/>
                          <a:latin typeface="ＭＳ 明朝" panose="02020609040205080304" pitchFamily="17" charset="-128"/>
                          <a:ea typeface="ＭＳ 明朝" panose="02020609040205080304" pitchFamily="17" charset="-128"/>
                        </a:rPr>
                        <a:t>を新設）</a:t>
                      </a:r>
                      <a:endParaRPr lang="ja-JP" altLang="en-US" sz="1700" b="0" i="0" u="none" strike="noStrike" dirty="0">
                        <a:solidFill>
                          <a:srgbClr val="000000"/>
                        </a:solidFill>
                        <a:effectLst/>
                        <a:latin typeface="Century" panose="02040604050505020304" pitchFamily="18" charset="0"/>
                        <a:ea typeface="游ゴシック" panose="020B0400000000000000" pitchFamily="50" charset="-128"/>
                      </a:endParaRPr>
                    </a:p>
                  </a:txBody>
                  <a:tcPr marL="14672" marR="14672" marT="14672"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a:noFill/>
                    </a:lnT>
                    <a:lnB w="6350" cap="flat" cmpd="sng" algn="ctr">
                      <a:solidFill>
                        <a:srgbClr val="C65911"/>
                      </a:solidFill>
                      <a:prstDash val="solid"/>
                      <a:round/>
                      <a:headEnd type="none" w="med" len="med"/>
                      <a:tailEnd type="none" w="med" len="med"/>
                    </a:lnB>
                    <a:solidFill>
                      <a:srgbClr val="F8CBAD"/>
                    </a:solidFill>
                  </a:tcPr>
                </a:tc>
                <a:extLst>
                  <a:ext uri="{0D108BD9-81ED-4DB2-BD59-A6C34878D82A}">
                    <a16:rowId xmlns:a16="http://schemas.microsoft.com/office/drawing/2014/main" val="213106438"/>
                  </a:ext>
                </a:extLst>
              </a:tr>
              <a:tr h="304955">
                <a:tc rowSpan="2">
                  <a:txBody>
                    <a:bodyPr/>
                    <a:lstStyle/>
                    <a:p>
                      <a:pPr algn="ctr" fontAlgn="t"/>
                      <a:r>
                        <a:rPr lang="en-US" altLang="ja-JP" sz="1700" b="0" i="0" u="none" strike="noStrike" dirty="0">
                          <a:solidFill>
                            <a:srgbClr val="000000"/>
                          </a:solidFill>
                          <a:effectLst/>
                          <a:latin typeface="Century" panose="02040604050505020304" pitchFamily="18" charset="0"/>
                          <a:ea typeface="游ゴシック" panose="020B0400000000000000" pitchFamily="50" charset="-128"/>
                        </a:rPr>
                        <a:t>2009</a:t>
                      </a:r>
                      <a:r>
                        <a:rPr lang="ja-JP" altLang="en-US" sz="1700" b="0" i="0" u="none" strike="noStrike" dirty="0">
                          <a:solidFill>
                            <a:srgbClr val="000000"/>
                          </a:solidFill>
                          <a:effectLst/>
                          <a:latin typeface="ＭＳ 明朝" panose="02020609040205080304" pitchFamily="17" charset="-128"/>
                          <a:ea typeface="ＭＳ 明朝" panose="02020609040205080304" pitchFamily="17" charset="-128"/>
                        </a:rPr>
                        <a:t>年</a:t>
                      </a:r>
                      <a:endParaRPr lang="ja-JP" altLang="en-US" sz="1700" b="0" i="0" u="none" strike="noStrike" dirty="0">
                        <a:solidFill>
                          <a:srgbClr val="000000"/>
                        </a:solidFill>
                        <a:effectLst/>
                        <a:latin typeface="Century" panose="02040604050505020304" pitchFamily="18" charset="0"/>
                        <a:ea typeface="游ゴシック" panose="020B0400000000000000" pitchFamily="50" charset="-128"/>
                      </a:endParaRPr>
                    </a:p>
                  </a:txBody>
                  <a:tcPr marL="140850" marR="140850" marT="70425" marB="70425">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tcPr>
                </a:tc>
                <a:tc>
                  <a:txBody>
                    <a:bodyPr/>
                    <a:lstStyle/>
                    <a:p>
                      <a:pPr algn="l" fontAlgn="ctr"/>
                      <a:r>
                        <a:rPr lang="ja-JP" altLang="en-US" sz="1700" b="0" i="0" u="none" strike="noStrike">
                          <a:solidFill>
                            <a:srgbClr val="000000"/>
                          </a:solidFill>
                          <a:effectLst/>
                          <a:latin typeface="ＭＳ 明朝" panose="02020609040205080304" pitchFamily="17" charset="-128"/>
                          <a:ea typeface="ＭＳ 明朝" panose="02020609040205080304" pitchFamily="17" charset="-128"/>
                        </a:rPr>
                        <a:t>認定制度の全面見直し</a:t>
                      </a:r>
                      <a:endParaRPr lang="ja-JP" altLang="en-US" sz="1700" b="0" i="0" u="none" strike="noStrike">
                        <a:solidFill>
                          <a:srgbClr val="000000"/>
                        </a:solidFill>
                        <a:effectLst/>
                        <a:latin typeface="Century" panose="02040604050505020304" pitchFamily="18" charset="0"/>
                        <a:ea typeface="游ゴシック" panose="020B0400000000000000" pitchFamily="50" charset="-128"/>
                      </a:endParaRPr>
                    </a:p>
                  </a:txBody>
                  <a:tcPr marL="14672" marR="14672" marT="14672"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a:noFill/>
                    </a:lnB>
                  </a:tcPr>
                </a:tc>
                <a:extLst>
                  <a:ext uri="{0D108BD9-81ED-4DB2-BD59-A6C34878D82A}">
                    <a16:rowId xmlns:a16="http://schemas.microsoft.com/office/drawing/2014/main" val="94825143"/>
                  </a:ext>
                </a:extLst>
              </a:tr>
              <a:tr h="304955">
                <a:tc vMerge="1">
                  <a:txBody>
                    <a:bodyPr/>
                    <a:lstStyle/>
                    <a:p>
                      <a:endParaRPr kumimoji="1" lang="ja-JP" altLang="en-US"/>
                    </a:p>
                  </a:txBody>
                  <a:tcPr/>
                </a:tc>
                <a:tc>
                  <a:txBody>
                    <a:bodyPr/>
                    <a:lstStyle/>
                    <a:p>
                      <a:pPr algn="l" fontAlgn="ctr"/>
                      <a:r>
                        <a:rPr lang="ja-JP" altLang="en-US" sz="1700" b="0" i="0" u="none" strike="noStrike" dirty="0">
                          <a:solidFill>
                            <a:srgbClr val="000000"/>
                          </a:solidFill>
                          <a:effectLst/>
                          <a:latin typeface="ＭＳ 明朝" panose="02020609040205080304" pitchFamily="17" charset="-128"/>
                          <a:ea typeface="ＭＳ 明朝" panose="02020609040205080304" pitchFamily="17" charset="-128"/>
                        </a:rPr>
                        <a:t>（軽度判定化が加速）</a:t>
                      </a:r>
                      <a:endParaRPr lang="ja-JP" altLang="en-US" sz="1700" b="0" i="0" u="none" strike="noStrike" dirty="0">
                        <a:solidFill>
                          <a:srgbClr val="000000"/>
                        </a:solidFill>
                        <a:effectLst/>
                        <a:latin typeface="Century" panose="02040604050505020304" pitchFamily="18" charset="0"/>
                        <a:ea typeface="游ゴシック" panose="020B0400000000000000" pitchFamily="50" charset="-128"/>
                      </a:endParaRPr>
                    </a:p>
                  </a:txBody>
                  <a:tcPr marL="14672" marR="14672" marT="14672"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a:noFill/>
                    </a:lnT>
                    <a:lnB w="6350" cap="flat" cmpd="sng" algn="ctr">
                      <a:solidFill>
                        <a:srgbClr val="C65911"/>
                      </a:solidFill>
                      <a:prstDash val="solid"/>
                      <a:round/>
                      <a:headEnd type="none" w="med" len="med"/>
                      <a:tailEnd type="none" w="med" len="med"/>
                    </a:lnB>
                  </a:tcPr>
                </a:tc>
                <a:extLst>
                  <a:ext uri="{0D108BD9-81ED-4DB2-BD59-A6C34878D82A}">
                    <a16:rowId xmlns:a16="http://schemas.microsoft.com/office/drawing/2014/main" val="2049460194"/>
                  </a:ext>
                </a:extLst>
              </a:tr>
              <a:tr h="304955">
                <a:tc rowSpan="2">
                  <a:txBody>
                    <a:bodyPr/>
                    <a:lstStyle/>
                    <a:p>
                      <a:pPr algn="ctr" fontAlgn="t"/>
                      <a:r>
                        <a:rPr lang="en-US" altLang="ja-JP" sz="1700" b="0" i="0" u="none" strike="noStrike" dirty="0">
                          <a:solidFill>
                            <a:srgbClr val="000000"/>
                          </a:solidFill>
                          <a:effectLst/>
                          <a:latin typeface="Century" panose="02040604050505020304" pitchFamily="18" charset="0"/>
                          <a:ea typeface="游ゴシック" panose="020B0400000000000000" pitchFamily="50" charset="-128"/>
                        </a:rPr>
                        <a:t>2015</a:t>
                      </a:r>
                      <a:r>
                        <a:rPr lang="ja-JP" altLang="en-US" sz="1700" b="0" i="0" u="none" strike="noStrike" dirty="0">
                          <a:solidFill>
                            <a:srgbClr val="000000"/>
                          </a:solidFill>
                          <a:effectLst/>
                          <a:latin typeface="ＭＳ 明朝" panose="02020609040205080304" pitchFamily="17" charset="-128"/>
                          <a:ea typeface="ＭＳ 明朝" panose="02020609040205080304" pitchFamily="17" charset="-128"/>
                        </a:rPr>
                        <a:t>年</a:t>
                      </a:r>
                      <a:endParaRPr lang="ja-JP" altLang="en-US" sz="1700" b="0" i="0" u="none" strike="noStrike" dirty="0">
                        <a:solidFill>
                          <a:srgbClr val="000000"/>
                        </a:solidFill>
                        <a:effectLst/>
                        <a:latin typeface="Century" panose="02040604050505020304" pitchFamily="18" charset="0"/>
                        <a:ea typeface="游ゴシック" panose="020B0400000000000000" pitchFamily="50" charset="-128"/>
                      </a:endParaRPr>
                    </a:p>
                  </a:txBody>
                  <a:tcPr marL="140850" marR="140850" marT="70425" marB="70425">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solidFill>
                      <a:srgbClr val="F8CBAD"/>
                    </a:solidFill>
                  </a:tcPr>
                </a:tc>
                <a:tc>
                  <a:txBody>
                    <a:bodyPr/>
                    <a:lstStyle/>
                    <a:p>
                      <a:pPr algn="l" fontAlgn="ctr"/>
                      <a:r>
                        <a:rPr lang="ja-JP" altLang="en-US" sz="1700" b="0" i="0" u="none" strike="noStrike" dirty="0">
                          <a:solidFill>
                            <a:srgbClr val="000000"/>
                          </a:solidFill>
                          <a:effectLst/>
                          <a:latin typeface="ＭＳ 明朝" panose="02020609040205080304" pitchFamily="17" charset="-128"/>
                          <a:ea typeface="ＭＳ 明朝" panose="02020609040205080304" pitchFamily="17" charset="-128"/>
                        </a:rPr>
                        <a:t>総合事業がスタート</a:t>
                      </a:r>
                      <a:endParaRPr lang="ja-JP" altLang="en-US" sz="1700" b="0" i="0" u="none" strike="noStrike" dirty="0">
                        <a:solidFill>
                          <a:srgbClr val="000000"/>
                        </a:solidFill>
                        <a:effectLst/>
                        <a:latin typeface="Century" panose="02040604050505020304" pitchFamily="18" charset="0"/>
                        <a:ea typeface="游ゴシック" panose="020B0400000000000000" pitchFamily="50" charset="-128"/>
                      </a:endParaRPr>
                    </a:p>
                  </a:txBody>
                  <a:tcPr marL="14672" marR="14672" marT="14672"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a:noFill/>
                    </a:lnB>
                    <a:solidFill>
                      <a:srgbClr val="F8CBAD"/>
                    </a:solidFill>
                  </a:tcPr>
                </a:tc>
                <a:extLst>
                  <a:ext uri="{0D108BD9-81ED-4DB2-BD59-A6C34878D82A}">
                    <a16:rowId xmlns:a16="http://schemas.microsoft.com/office/drawing/2014/main" val="3516676341"/>
                  </a:ext>
                </a:extLst>
              </a:tr>
              <a:tr h="304955">
                <a:tc vMerge="1">
                  <a:txBody>
                    <a:bodyPr/>
                    <a:lstStyle/>
                    <a:p>
                      <a:endParaRPr kumimoji="1" lang="ja-JP" altLang="en-US"/>
                    </a:p>
                  </a:txBody>
                  <a:tcPr/>
                </a:tc>
                <a:tc>
                  <a:txBody>
                    <a:bodyPr/>
                    <a:lstStyle/>
                    <a:p>
                      <a:pPr algn="l" fontAlgn="ctr"/>
                      <a:r>
                        <a:rPr lang="ja-JP" altLang="en-US" sz="1700" b="0" i="0" u="none" strike="noStrike">
                          <a:solidFill>
                            <a:srgbClr val="000000"/>
                          </a:solidFill>
                          <a:effectLst/>
                          <a:latin typeface="Century" panose="02040604050505020304" pitchFamily="18" charset="0"/>
                          <a:ea typeface="游ゴシック" panose="020B0400000000000000" pitchFamily="50" charset="-128"/>
                        </a:rPr>
                        <a:t> </a:t>
                      </a:r>
                      <a:r>
                        <a:rPr lang="ja-JP" altLang="en-US" sz="1700" b="0" i="0" u="none" strike="noStrike">
                          <a:solidFill>
                            <a:srgbClr val="000000"/>
                          </a:solidFill>
                          <a:effectLst/>
                          <a:latin typeface="ＭＳ 明朝" panose="02020609040205080304" pitchFamily="17" charset="-128"/>
                          <a:ea typeface="ＭＳ 明朝" panose="02020609040205080304" pitchFamily="17" charset="-128"/>
                        </a:rPr>
                        <a:t>特養対象原則要介護</a:t>
                      </a:r>
                      <a:r>
                        <a:rPr lang="en-US" altLang="ja-JP" sz="1700" b="0" i="0" u="none" strike="noStrike">
                          <a:solidFill>
                            <a:srgbClr val="000000"/>
                          </a:solidFill>
                          <a:effectLst/>
                          <a:latin typeface="Century" panose="02040604050505020304" pitchFamily="18" charset="0"/>
                          <a:ea typeface="游ゴシック" panose="020B0400000000000000" pitchFamily="50" charset="-128"/>
                        </a:rPr>
                        <a:t>3</a:t>
                      </a:r>
                      <a:r>
                        <a:rPr lang="ja-JP" altLang="en-US" sz="1700" b="0" i="0" u="none" strike="noStrike">
                          <a:solidFill>
                            <a:srgbClr val="000000"/>
                          </a:solidFill>
                          <a:effectLst/>
                          <a:latin typeface="ＭＳ 明朝" panose="02020609040205080304" pitchFamily="17" charset="-128"/>
                          <a:ea typeface="ＭＳ 明朝" panose="02020609040205080304" pitchFamily="17" charset="-128"/>
                        </a:rPr>
                        <a:t>以上に</a:t>
                      </a:r>
                      <a:endParaRPr lang="ja-JP" altLang="en-US" sz="1700" b="0" i="0" u="none" strike="noStrike">
                        <a:solidFill>
                          <a:srgbClr val="000000"/>
                        </a:solidFill>
                        <a:effectLst/>
                        <a:latin typeface="Century" panose="02040604050505020304" pitchFamily="18" charset="0"/>
                        <a:ea typeface="游ゴシック" panose="020B0400000000000000" pitchFamily="50" charset="-128"/>
                      </a:endParaRPr>
                    </a:p>
                  </a:txBody>
                  <a:tcPr marL="14672" marR="14672" marT="14672"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a:noFill/>
                    </a:lnT>
                    <a:lnB w="6350" cap="flat" cmpd="sng" algn="ctr">
                      <a:solidFill>
                        <a:srgbClr val="C65911"/>
                      </a:solidFill>
                      <a:prstDash val="solid"/>
                      <a:round/>
                      <a:headEnd type="none" w="med" len="med"/>
                      <a:tailEnd type="none" w="med" len="med"/>
                    </a:lnB>
                    <a:solidFill>
                      <a:srgbClr val="F8CBAD"/>
                    </a:solidFill>
                  </a:tcPr>
                </a:tc>
                <a:extLst>
                  <a:ext uri="{0D108BD9-81ED-4DB2-BD59-A6C34878D82A}">
                    <a16:rowId xmlns:a16="http://schemas.microsoft.com/office/drawing/2014/main" val="1355371741"/>
                  </a:ext>
                </a:extLst>
              </a:tr>
              <a:tr h="445687">
                <a:tc>
                  <a:txBody>
                    <a:bodyPr/>
                    <a:lstStyle/>
                    <a:p>
                      <a:pPr algn="ctr" fontAlgn="t"/>
                      <a:r>
                        <a:rPr lang="en-US" altLang="ja-JP" sz="1700" b="0" i="0" u="none" strike="noStrike" dirty="0">
                          <a:solidFill>
                            <a:srgbClr val="000000"/>
                          </a:solidFill>
                          <a:effectLst/>
                          <a:latin typeface="Century" panose="02040604050505020304" pitchFamily="18" charset="0"/>
                          <a:ea typeface="游ゴシック" panose="020B0400000000000000" pitchFamily="50" charset="-128"/>
                        </a:rPr>
                        <a:t>2018</a:t>
                      </a:r>
                      <a:r>
                        <a:rPr lang="ja-JP" altLang="en-US" sz="1700" b="0" i="0" u="none" strike="noStrike" dirty="0">
                          <a:solidFill>
                            <a:srgbClr val="000000"/>
                          </a:solidFill>
                          <a:effectLst/>
                          <a:latin typeface="ＭＳ 明朝" panose="02020609040205080304" pitchFamily="17" charset="-128"/>
                          <a:ea typeface="ＭＳ 明朝" panose="02020609040205080304" pitchFamily="17" charset="-128"/>
                        </a:rPr>
                        <a:t>年</a:t>
                      </a:r>
                      <a:endParaRPr lang="en-US" altLang="ja-JP" sz="1700" b="0" i="0" u="none" strike="noStrike" dirty="0">
                        <a:solidFill>
                          <a:srgbClr val="000000"/>
                        </a:solidFill>
                        <a:effectLst/>
                        <a:latin typeface="ＭＳ 明朝" panose="02020609040205080304" pitchFamily="17" charset="-128"/>
                        <a:ea typeface="ＭＳ 明朝" panose="02020609040205080304" pitchFamily="17" charset="-128"/>
                      </a:endParaRPr>
                    </a:p>
                    <a:p>
                      <a:pPr algn="ctr" fontAlgn="t"/>
                      <a:r>
                        <a:rPr lang="en-US" altLang="ja-JP" sz="1700" b="0" i="0" u="none" strike="noStrike" dirty="0">
                          <a:solidFill>
                            <a:srgbClr val="000000"/>
                          </a:solidFill>
                          <a:effectLst/>
                          <a:latin typeface="Century" panose="02040604050505020304" pitchFamily="18" charset="0"/>
                          <a:ea typeface="游ゴシック" panose="020B0400000000000000" pitchFamily="50" charset="-128"/>
                        </a:rPr>
                        <a:t>2021</a:t>
                      </a:r>
                      <a:r>
                        <a:rPr lang="ja-JP" altLang="en-US" sz="1700" b="0" i="0" u="none" strike="noStrike" dirty="0">
                          <a:solidFill>
                            <a:srgbClr val="000000"/>
                          </a:solidFill>
                          <a:effectLst/>
                          <a:latin typeface="Century" panose="02040604050505020304" pitchFamily="18" charset="0"/>
                          <a:ea typeface="游ゴシック" panose="020B0400000000000000" pitchFamily="50" charset="-128"/>
                        </a:rPr>
                        <a:t>年</a:t>
                      </a:r>
                    </a:p>
                  </a:txBody>
                  <a:tcPr marL="14672" marR="14672" marT="14672" marB="0">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tcPr>
                </a:tc>
                <a:tc>
                  <a:txBody>
                    <a:bodyPr/>
                    <a:lstStyle/>
                    <a:p>
                      <a:pPr algn="l" fontAlgn="ctr"/>
                      <a:r>
                        <a:rPr lang="ja-JP" altLang="en-US" sz="1700" b="0" i="0" u="none" strike="noStrike" dirty="0">
                          <a:solidFill>
                            <a:schemeClr val="tx1"/>
                          </a:solidFill>
                          <a:effectLst/>
                          <a:latin typeface="ＭＳ 明朝" panose="02020609040205080304" pitchFamily="17" charset="-128"/>
                          <a:ea typeface="ＭＳ 明朝" panose="02020609040205080304" pitchFamily="17" charset="-128"/>
                        </a:rPr>
                        <a:t>生活援助届け出制</a:t>
                      </a:r>
                    </a:p>
                    <a:p>
                      <a:pPr algn="l" fontAlgn="ctr"/>
                      <a:endParaRPr lang="en-US" altLang="ja-JP" sz="1700" b="1" i="0" u="none" strike="noStrike" dirty="0">
                        <a:solidFill>
                          <a:srgbClr val="FF0000"/>
                        </a:solidFill>
                        <a:effectLst/>
                        <a:latin typeface="ＭＳ 明朝" panose="02020609040205080304" pitchFamily="17" charset="-128"/>
                        <a:ea typeface="ＭＳ 明朝" panose="02020609040205080304" pitchFamily="17" charset="-128"/>
                      </a:endParaRPr>
                    </a:p>
                  </a:txBody>
                  <a:tcPr marL="14672" marR="14672" marT="14672"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tcPr>
                </a:tc>
                <a:extLst>
                  <a:ext uri="{0D108BD9-81ED-4DB2-BD59-A6C34878D82A}">
                    <a16:rowId xmlns:a16="http://schemas.microsoft.com/office/drawing/2014/main" val="2038050116"/>
                  </a:ext>
                </a:extLst>
              </a:tr>
            </a:tbl>
          </a:graphicData>
        </a:graphic>
      </p:graphicFrame>
      <p:graphicFrame>
        <p:nvGraphicFramePr>
          <p:cNvPr id="24" name="表 23">
            <a:extLst>
              <a:ext uri="{FF2B5EF4-FFF2-40B4-BE49-F238E27FC236}">
                <a16:creationId xmlns:a16="http://schemas.microsoft.com/office/drawing/2014/main" id="{D42217EF-B3CF-43A5-9236-71484D0B01A7}"/>
              </a:ext>
            </a:extLst>
          </p:cNvPr>
          <p:cNvGraphicFramePr>
            <a:graphicFrameLocks noGrp="1"/>
          </p:cNvGraphicFramePr>
          <p:nvPr>
            <p:extLst>
              <p:ext uri="{D42A27DB-BD31-4B8C-83A1-F6EECF244321}">
                <p14:modId xmlns:p14="http://schemas.microsoft.com/office/powerpoint/2010/main" val="3143932307"/>
              </p:ext>
            </p:extLst>
          </p:nvPr>
        </p:nvGraphicFramePr>
        <p:xfrm>
          <a:off x="4727624" y="778181"/>
          <a:ext cx="4336345" cy="2660249"/>
        </p:xfrm>
        <a:graphic>
          <a:graphicData uri="http://schemas.openxmlformats.org/drawingml/2006/table">
            <a:tbl>
              <a:tblPr/>
              <a:tblGrid>
                <a:gridCol w="1076611">
                  <a:extLst>
                    <a:ext uri="{9D8B030D-6E8A-4147-A177-3AD203B41FA5}">
                      <a16:colId xmlns:a16="http://schemas.microsoft.com/office/drawing/2014/main" val="138884796"/>
                    </a:ext>
                  </a:extLst>
                </a:gridCol>
                <a:gridCol w="3259734">
                  <a:extLst>
                    <a:ext uri="{9D8B030D-6E8A-4147-A177-3AD203B41FA5}">
                      <a16:colId xmlns:a16="http://schemas.microsoft.com/office/drawing/2014/main" val="2581235755"/>
                    </a:ext>
                  </a:extLst>
                </a:gridCol>
              </a:tblGrid>
              <a:tr h="407540">
                <a:tc gridSpan="2">
                  <a:txBody>
                    <a:bodyPr/>
                    <a:lstStyle/>
                    <a:p>
                      <a:pPr algn="ctr" fontAlgn="ctr"/>
                      <a:r>
                        <a:rPr lang="ja-JP" altLang="en-US" sz="1700" b="1" i="0" u="none" strike="noStrike">
                          <a:solidFill>
                            <a:srgbClr val="FFFFFF"/>
                          </a:solidFill>
                          <a:effectLst/>
                          <a:latin typeface="ＭＳ ゴシック" panose="020B0609070205080204" pitchFamily="49" charset="-128"/>
                          <a:ea typeface="ＭＳ ゴシック" panose="020B0609070205080204" pitchFamily="49" charset="-128"/>
                        </a:rPr>
                        <a:t>利用者負担増</a:t>
                      </a:r>
                    </a:p>
                  </a:txBody>
                  <a:tcPr marL="93290" marR="93290" marT="46645" marB="46645"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19050" cap="flat" cmpd="sng" algn="ctr">
                      <a:solidFill>
                        <a:srgbClr val="C65911"/>
                      </a:solidFill>
                      <a:prstDash val="solid"/>
                      <a:round/>
                      <a:headEnd type="none" w="med" len="med"/>
                      <a:tailEnd type="none" w="med" len="med"/>
                    </a:lnB>
                    <a:solidFill>
                      <a:srgbClr val="F4B084"/>
                    </a:solidFill>
                  </a:tcPr>
                </a:tc>
                <a:tc hMerge="1">
                  <a:txBody>
                    <a:bodyPr/>
                    <a:lstStyle/>
                    <a:p>
                      <a:endParaRPr kumimoji="1" lang="ja-JP" altLang="en-US"/>
                    </a:p>
                  </a:txBody>
                  <a:tcPr/>
                </a:tc>
                <a:extLst>
                  <a:ext uri="{0D108BD9-81ED-4DB2-BD59-A6C34878D82A}">
                    <a16:rowId xmlns:a16="http://schemas.microsoft.com/office/drawing/2014/main" val="2053652316"/>
                  </a:ext>
                </a:extLst>
              </a:tr>
              <a:tr h="387884">
                <a:tc>
                  <a:txBody>
                    <a:bodyPr/>
                    <a:lstStyle/>
                    <a:p>
                      <a:pPr algn="ctr" fontAlgn="t"/>
                      <a:r>
                        <a:rPr lang="en-US" altLang="ja-JP" sz="1700" b="0" i="0" u="none" strike="noStrike">
                          <a:solidFill>
                            <a:srgbClr val="000000"/>
                          </a:solidFill>
                          <a:effectLst/>
                          <a:latin typeface="Century" panose="02040604050505020304" pitchFamily="18" charset="0"/>
                          <a:ea typeface="游ゴシック" panose="020B0400000000000000" pitchFamily="50" charset="-128"/>
                        </a:rPr>
                        <a:t>2003</a:t>
                      </a:r>
                      <a:r>
                        <a:rPr lang="ja-JP" altLang="en-US" sz="1700" b="0" i="0" u="none" strike="noStrike">
                          <a:solidFill>
                            <a:srgbClr val="000000"/>
                          </a:solidFill>
                          <a:effectLst/>
                          <a:latin typeface="ＭＳ 明朝" panose="02020609040205080304" pitchFamily="17" charset="-128"/>
                          <a:ea typeface="ＭＳ 明朝" panose="02020609040205080304" pitchFamily="17" charset="-128"/>
                        </a:rPr>
                        <a:t>年</a:t>
                      </a:r>
                      <a:endParaRPr lang="ja-JP" altLang="en-US" sz="1700" b="0" i="0" u="none" strike="noStrike">
                        <a:solidFill>
                          <a:srgbClr val="000000"/>
                        </a:solidFill>
                        <a:effectLst/>
                        <a:latin typeface="Century" panose="02040604050505020304" pitchFamily="18" charset="0"/>
                        <a:ea typeface="游ゴシック" panose="020B0400000000000000" pitchFamily="50" charset="-128"/>
                      </a:endParaRPr>
                    </a:p>
                  </a:txBody>
                  <a:tcPr marL="14919" marR="14919" marT="14919" marB="0">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190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solidFill>
                      <a:srgbClr val="F8CBAD"/>
                    </a:solidFill>
                  </a:tcPr>
                </a:tc>
                <a:tc>
                  <a:txBody>
                    <a:bodyPr/>
                    <a:lstStyle/>
                    <a:p>
                      <a:pPr algn="l" fontAlgn="ctr"/>
                      <a:r>
                        <a:rPr lang="ja-JP" altLang="en-US" sz="1700" b="0" i="0" u="none" strike="noStrike">
                          <a:solidFill>
                            <a:srgbClr val="000000"/>
                          </a:solidFill>
                          <a:effectLst/>
                          <a:latin typeface="ＭＳ 明朝" panose="02020609040205080304" pitchFamily="17" charset="-128"/>
                          <a:ea typeface="ＭＳ 明朝" panose="02020609040205080304" pitchFamily="17" charset="-128"/>
                        </a:rPr>
                        <a:t>居住費・食費の徴収開始</a:t>
                      </a:r>
                      <a:endParaRPr lang="ja-JP" altLang="en-US" sz="1700" b="0" i="0" u="none" strike="noStrike">
                        <a:solidFill>
                          <a:srgbClr val="000000"/>
                        </a:solidFill>
                        <a:effectLst/>
                        <a:latin typeface="Century" panose="02040604050505020304" pitchFamily="18" charset="0"/>
                        <a:ea typeface="游ゴシック" panose="020B0400000000000000" pitchFamily="50" charset="-128"/>
                      </a:endParaRPr>
                    </a:p>
                  </a:txBody>
                  <a:tcPr marL="14919" marR="14919" marT="14919"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190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solidFill>
                      <a:srgbClr val="F8CBAD"/>
                    </a:solidFill>
                  </a:tcPr>
                </a:tc>
                <a:extLst>
                  <a:ext uri="{0D108BD9-81ED-4DB2-BD59-A6C34878D82A}">
                    <a16:rowId xmlns:a16="http://schemas.microsoft.com/office/drawing/2014/main" val="1321864630"/>
                  </a:ext>
                </a:extLst>
              </a:tr>
              <a:tr h="372965">
                <a:tc>
                  <a:txBody>
                    <a:bodyPr/>
                    <a:lstStyle/>
                    <a:p>
                      <a:pPr algn="ctr" fontAlgn="t"/>
                      <a:r>
                        <a:rPr lang="en-US" altLang="ja-JP" sz="1700" b="0" i="0" u="none" strike="noStrike">
                          <a:solidFill>
                            <a:srgbClr val="000000"/>
                          </a:solidFill>
                          <a:effectLst/>
                          <a:latin typeface="Century" panose="02040604050505020304" pitchFamily="18" charset="0"/>
                          <a:ea typeface="游ゴシック" panose="020B0400000000000000" pitchFamily="50" charset="-128"/>
                        </a:rPr>
                        <a:t>2015</a:t>
                      </a:r>
                      <a:r>
                        <a:rPr lang="ja-JP" altLang="en-US" sz="1700" b="0" i="0" u="none" strike="noStrike">
                          <a:solidFill>
                            <a:srgbClr val="000000"/>
                          </a:solidFill>
                          <a:effectLst/>
                          <a:latin typeface="ＭＳ 明朝" panose="02020609040205080304" pitchFamily="17" charset="-128"/>
                          <a:ea typeface="ＭＳ 明朝" panose="02020609040205080304" pitchFamily="17" charset="-128"/>
                        </a:rPr>
                        <a:t>年</a:t>
                      </a:r>
                      <a:endParaRPr lang="ja-JP" altLang="en-US" sz="1700" b="0" i="0" u="none" strike="noStrike">
                        <a:solidFill>
                          <a:srgbClr val="000000"/>
                        </a:solidFill>
                        <a:effectLst/>
                        <a:latin typeface="Century" panose="02040604050505020304" pitchFamily="18" charset="0"/>
                        <a:ea typeface="游ゴシック" panose="020B0400000000000000" pitchFamily="50" charset="-128"/>
                      </a:endParaRPr>
                    </a:p>
                  </a:txBody>
                  <a:tcPr marL="14919" marR="14919" marT="14919" marB="0">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tcPr>
                </a:tc>
                <a:tc>
                  <a:txBody>
                    <a:bodyPr/>
                    <a:lstStyle/>
                    <a:p>
                      <a:pPr algn="l" fontAlgn="ctr"/>
                      <a:r>
                        <a:rPr lang="zh-TW" altLang="en-US" sz="1700" b="0" i="0" u="none" strike="noStrike">
                          <a:solidFill>
                            <a:srgbClr val="000000"/>
                          </a:solidFill>
                          <a:effectLst/>
                          <a:latin typeface="ＭＳ 明朝" panose="02020609040205080304" pitchFamily="17" charset="-128"/>
                          <a:ea typeface="ＭＳ 明朝" panose="02020609040205080304" pitchFamily="17" charset="-128"/>
                        </a:rPr>
                        <a:t>利用料</a:t>
                      </a:r>
                      <a:r>
                        <a:rPr lang="en-US" altLang="zh-TW" sz="1700" b="0" i="0" u="none" strike="noStrike">
                          <a:solidFill>
                            <a:srgbClr val="000000"/>
                          </a:solidFill>
                          <a:effectLst/>
                          <a:latin typeface="Century" panose="02040604050505020304" pitchFamily="18" charset="0"/>
                          <a:ea typeface="游ゴシック" panose="020B0400000000000000" pitchFamily="50" charset="-128"/>
                        </a:rPr>
                        <a:t>2</a:t>
                      </a:r>
                      <a:r>
                        <a:rPr lang="zh-TW" altLang="en-US" sz="1700" b="0" i="0" u="none" strike="noStrike">
                          <a:solidFill>
                            <a:srgbClr val="000000"/>
                          </a:solidFill>
                          <a:effectLst/>
                          <a:latin typeface="ＭＳ 明朝" panose="02020609040205080304" pitchFamily="17" charset="-128"/>
                          <a:ea typeface="ＭＳ 明朝" panose="02020609040205080304" pitchFamily="17" charset="-128"/>
                        </a:rPr>
                        <a:t>割負担導入</a:t>
                      </a:r>
                      <a:endParaRPr lang="zh-TW" altLang="en-US" sz="1700" b="0" i="0" u="none" strike="noStrike">
                        <a:solidFill>
                          <a:srgbClr val="000000"/>
                        </a:solidFill>
                        <a:effectLst/>
                        <a:latin typeface="Century" panose="02040604050505020304" pitchFamily="18" charset="0"/>
                        <a:ea typeface="游ゴシック" panose="020B0400000000000000" pitchFamily="50" charset="-128"/>
                      </a:endParaRPr>
                    </a:p>
                  </a:txBody>
                  <a:tcPr marL="14919" marR="14919" marT="14919"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tcPr>
                </a:tc>
                <a:extLst>
                  <a:ext uri="{0D108BD9-81ED-4DB2-BD59-A6C34878D82A}">
                    <a16:rowId xmlns:a16="http://schemas.microsoft.com/office/drawing/2014/main" val="732255186"/>
                  </a:ext>
                </a:extLst>
              </a:tr>
              <a:tr h="372965">
                <a:tc rowSpan="3">
                  <a:txBody>
                    <a:bodyPr/>
                    <a:lstStyle/>
                    <a:p>
                      <a:pPr algn="ctr" fontAlgn="t"/>
                      <a:r>
                        <a:rPr lang="en-US" altLang="ja-JP" sz="1700" b="0" i="0" u="none" strike="noStrike" dirty="0">
                          <a:solidFill>
                            <a:srgbClr val="000000"/>
                          </a:solidFill>
                          <a:effectLst/>
                          <a:latin typeface="Century" panose="02040604050505020304" pitchFamily="18" charset="0"/>
                          <a:ea typeface="游ゴシック" panose="020B0400000000000000" pitchFamily="50" charset="-128"/>
                        </a:rPr>
                        <a:t>2018</a:t>
                      </a:r>
                      <a:r>
                        <a:rPr lang="ja-JP" altLang="en-US" sz="1700" b="0" i="0" u="none" strike="noStrike" dirty="0">
                          <a:solidFill>
                            <a:srgbClr val="000000"/>
                          </a:solidFill>
                          <a:effectLst/>
                          <a:latin typeface="ＭＳ 明朝" panose="02020609040205080304" pitchFamily="17" charset="-128"/>
                          <a:ea typeface="ＭＳ 明朝" panose="02020609040205080304" pitchFamily="17" charset="-128"/>
                        </a:rPr>
                        <a:t>年</a:t>
                      </a:r>
                      <a:endParaRPr lang="ja-JP" altLang="en-US" sz="1700" b="0" i="0" u="none" strike="noStrike" dirty="0">
                        <a:solidFill>
                          <a:srgbClr val="000000"/>
                        </a:solidFill>
                        <a:effectLst/>
                        <a:latin typeface="Century" panose="02040604050505020304" pitchFamily="18" charset="0"/>
                        <a:ea typeface="游ゴシック" panose="020B0400000000000000" pitchFamily="50" charset="-128"/>
                      </a:endParaRPr>
                    </a:p>
                  </a:txBody>
                  <a:tcPr marL="93290" marR="93290" marT="46645" marB="46645">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solidFill>
                      <a:srgbClr val="F8CBAD"/>
                    </a:solidFill>
                  </a:tcPr>
                </a:tc>
                <a:tc>
                  <a:txBody>
                    <a:bodyPr/>
                    <a:lstStyle/>
                    <a:p>
                      <a:pPr algn="l" fontAlgn="ctr"/>
                      <a:r>
                        <a:rPr lang="zh-TW" altLang="en-US" sz="1700" b="0" i="0" u="none" strike="noStrike">
                          <a:solidFill>
                            <a:srgbClr val="000000"/>
                          </a:solidFill>
                          <a:effectLst/>
                          <a:latin typeface="ＭＳ 明朝" panose="02020609040205080304" pitchFamily="17" charset="-128"/>
                          <a:ea typeface="ＭＳ 明朝" panose="02020609040205080304" pitchFamily="17" charset="-128"/>
                        </a:rPr>
                        <a:t>利用料</a:t>
                      </a:r>
                      <a:r>
                        <a:rPr lang="en-US" altLang="zh-TW" sz="1700" b="0" i="0" u="none" strike="noStrike">
                          <a:solidFill>
                            <a:srgbClr val="000000"/>
                          </a:solidFill>
                          <a:effectLst/>
                          <a:latin typeface="Century" panose="02040604050505020304" pitchFamily="18" charset="0"/>
                          <a:ea typeface="游ゴシック" panose="020B0400000000000000" pitchFamily="50" charset="-128"/>
                        </a:rPr>
                        <a:t>3</a:t>
                      </a:r>
                      <a:r>
                        <a:rPr lang="zh-TW" altLang="en-US" sz="1700" b="0" i="0" u="none" strike="noStrike">
                          <a:solidFill>
                            <a:srgbClr val="000000"/>
                          </a:solidFill>
                          <a:effectLst/>
                          <a:latin typeface="ＭＳ 明朝" panose="02020609040205080304" pitchFamily="17" charset="-128"/>
                          <a:ea typeface="ＭＳ 明朝" panose="02020609040205080304" pitchFamily="17" charset="-128"/>
                        </a:rPr>
                        <a:t>割負担導入</a:t>
                      </a:r>
                      <a:endParaRPr lang="zh-TW" altLang="en-US" sz="1700" b="0" i="0" u="none" strike="noStrike">
                        <a:solidFill>
                          <a:srgbClr val="000000"/>
                        </a:solidFill>
                        <a:effectLst/>
                        <a:latin typeface="Century" panose="02040604050505020304" pitchFamily="18" charset="0"/>
                        <a:ea typeface="游ゴシック" panose="020B0400000000000000" pitchFamily="50" charset="-128"/>
                      </a:endParaRPr>
                    </a:p>
                  </a:txBody>
                  <a:tcPr marL="14919" marR="14919" marT="14919"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a:noFill/>
                    </a:lnB>
                    <a:solidFill>
                      <a:srgbClr val="F8CBAD"/>
                    </a:solidFill>
                  </a:tcPr>
                </a:tc>
                <a:extLst>
                  <a:ext uri="{0D108BD9-81ED-4DB2-BD59-A6C34878D82A}">
                    <a16:rowId xmlns:a16="http://schemas.microsoft.com/office/drawing/2014/main" val="1208030541"/>
                  </a:ext>
                </a:extLst>
              </a:tr>
              <a:tr h="372965">
                <a:tc vMerge="1">
                  <a:txBody>
                    <a:bodyPr/>
                    <a:lstStyle/>
                    <a:p>
                      <a:endParaRPr kumimoji="1" lang="ja-JP" altLang="en-US"/>
                    </a:p>
                  </a:txBody>
                  <a:tcPr/>
                </a:tc>
                <a:tc>
                  <a:txBody>
                    <a:bodyPr/>
                    <a:lstStyle/>
                    <a:p>
                      <a:pPr algn="l" fontAlgn="ctr"/>
                      <a:r>
                        <a:rPr lang="ja-JP" altLang="en-US" sz="1700" b="0" i="0" u="none" strike="noStrike" dirty="0">
                          <a:solidFill>
                            <a:srgbClr val="000000"/>
                          </a:solidFill>
                          <a:effectLst/>
                          <a:latin typeface="ＭＳ 明朝" panose="02020609040205080304" pitchFamily="17" charset="-128"/>
                          <a:ea typeface="ＭＳ 明朝" panose="02020609040205080304" pitchFamily="17" charset="-128"/>
                        </a:rPr>
                        <a:t>高額介護費の上限引き上げ</a:t>
                      </a:r>
                      <a:endParaRPr lang="ja-JP" altLang="en-US" sz="1700" b="0" i="0" u="none" strike="noStrike" dirty="0">
                        <a:solidFill>
                          <a:srgbClr val="000000"/>
                        </a:solidFill>
                        <a:effectLst/>
                        <a:latin typeface="Century" panose="02040604050505020304" pitchFamily="18" charset="0"/>
                        <a:ea typeface="游ゴシック" panose="020B0400000000000000" pitchFamily="50" charset="-128"/>
                      </a:endParaRPr>
                    </a:p>
                  </a:txBody>
                  <a:tcPr marL="14919" marR="14919" marT="14919"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a:noFill/>
                    </a:lnT>
                    <a:lnB>
                      <a:noFill/>
                    </a:lnB>
                    <a:solidFill>
                      <a:srgbClr val="F8CBAD"/>
                    </a:solidFill>
                  </a:tcPr>
                </a:tc>
                <a:extLst>
                  <a:ext uri="{0D108BD9-81ED-4DB2-BD59-A6C34878D82A}">
                    <a16:rowId xmlns:a16="http://schemas.microsoft.com/office/drawing/2014/main" val="3655831572"/>
                  </a:ext>
                </a:extLst>
              </a:tr>
              <a:tr h="372965">
                <a:tc vMerge="1">
                  <a:txBody>
                    <a:bodyPr/>
                    <a:lstStyle/>
                    <a:p>
                      <a:endParaRPr kumimoji="1" lang="ja-JP" altLang="en-US"/>
                    </a:p>
                  </a:txBody>
                  <a:tcPr/>
                </a:tc>
                <a:tc>
                  <a:txBody>
                    <a:bodyPr/>
                    <a:lstStyle/>
                    <a:p>
                      <a:pPr algn="l" fontAlgn="ctr"/>
                      <a:r>
                        <a:rPr lang="zh-TW" altLang="en-US" sz="1700" b="0" i="0" u="none" strike="noStrike">
                          <a:solidFill>
                            <a:srgbClr val="000000"/>
                          </a:solidFill>
                          <a:effectLst/>
                          <a:latin typeface="ＭＳ 明朝" panose="02020609040205080304" pitchFamily="17" charset="-128"/>
                          <a:ea typeface="ＭＳ 明朝" panose="02020609040205080304" pitchFamily="17" charset="-128"/>
                        </a:rPr>
                        <a:t>総報酬割導入</a:t>
                      </a:r>
                      <a:endParaRPr lang="zh-TW" altLang="en-US" sz="1700" b="0" i="0" u="none" strike="noStrike">
                        <a:solidFill>
                          <a:srgbClr val="000000"/>
                        </a:solidFill>
                        <a:effectLst/>
                        <a:latin typeface="Century" panose="02040604050505020304" pitchFamily="18" charset="0"/>
                        <a:ea typeface="游ゴシック" panose="020B0400000000000000" pitchFamily="50" charset="-128"/>
                      </a:endParaRPr>
                    </a:p>
                  </a:txBody>
                  <a:tcPr marL="14919" marR="14919" marT="14919"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a:noFill/>
                    </a:lnT>
                    <a:lnB w="6350" cap="flat" cmpd="sng" algn="ctr">
                      <a:solidFill>
                        <a:srgbClr val="C65911"/>
                      </a:solidFill>
                      <a:prstDash val="solid"/>
                      <a:round/>
                      <a:headEnd type="none" w="med" len="med"/>
                      <a:tailEnd type="none" w="med" len="med"/>
                    </a:lnB>
                    <a:solidFill>
                      <a:srgbClr val="F8CBAD"/>
                    </a:solidFill>
                  </a:tcPr>
                </a:tc>
                <a:extLst>
                  <a:ext uri="{0D108BD9-81ED-4DB2-BD59-A6C34878D82A}">
                    <a16:rowId xmlns:a16="http://schemas.microsoft.com/office/drawing/2014/main" val="904443609"/>
                  </a:ext>
                </a:extLst>
              </a:tr>
              <a:tr h="372965">
                <a:tc>
                  <a:txBody>
                    <a:bodyPr/>
                    <a:lstStyle/>
                    <a:p>
                      <a:pPr algn="ctr" fontAlgn="t"/>
                      <a:r>
                        <a:rPr lang="en-US" altLang="ja-JP" sz="1700" b="0" i="0" u="none" strike="noStrike" dirty="0">
                          <a:solidFill>
                            <a:srgbClr val="000000"/>
                          </a:solidFill>
                          <a:effectLst/>
                          <a:latin typeface="Century" panose="02040604050505020304" pitchFamily="18" charset="0"/>
                          <a:ea typeface="游ゴシック" panose="020B0400000000000000" pitchFamily="50" charset="-128"/>
                        </a:rPr>
                        <a:t>2021</a:t>
                      </a:r>
                      <a:r>
                        <a:rPr lang="ja-JP" altLang="en-US" sz="1700" b="0" i="0" u="none" strike="noStrike" dirty="0">
                          <a:solidFill>
                            <a:srgbClr val="000000"/>
                          </a:solidFill>
                          <a:effectLst/>
                          <a:latin typeface="ＭＳ 明朝" panose="02020609040205080304" pitchFamily="17" charset="-128"/>
                          <a:ea typeface="ＭＳ 明朝" panose="02020609040205080304" pitchFamily="17" charset="-128"/>
                        </a:rPr>
                        <a:t>年</a:t>
                      </a:r>
                      <a:endParaRPr lang="ja-JP" altLang="en-US" sz="1700" b="0" i="0" u="none" strike="noStrike" dirty="0">
                        <a:solidFill>
                          <a:srgbClr val="000000"/>
                        </a:solidFill>
                        <a:effectLst/>
                        <a:latin typeface="Century" panose="02040604050505020304" pitchFamily="18" charset="0"/>
                        <a:ea typeface="游ゴシック" panose="020B0400000000000000" pitchFamily="50" charset="-128"/>
                      </a:endParaRPr>
                    </a:p>
                  </a:txBody>
                  <a:tcPr marL="14919" marR="14919" marT="14919" marB="0">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tcPr>
                </a:tc>
                <a:tc>
                  <a:txBody>
                    <a:bodyPr/>
                    <a:lstStyle/>
                    <a:p>
                      <a:pPr algn="l" fontAlgn="ctr"/>
                      <a:r>
                        <a:rPr lang="ja-JP" altLang="en-US" sz="1700" b="0" i="0" u="none" strike="noStrike" dirty="0">
                          <a:solidFill>
                            <a:srgbClr val="000000"/>
                          </a:solidFill>
                          <a:effectLst/>
                          <a:latin typeface="ＭＳ 明朝" panose="02020609040205080304" pitchFamily="17" charset="-128"/>
                          <a:ea typeface="ＭＳ 明朝" panose="02020609040205080304" pitchFamily="17" charset="-128"/>
                        </a:rPr>
                        <a:t>補足給付の見直し</a:t>
                      </a:r>
                      <a:endParaRPr lang="ja-JP" altLang="en-US" sz="1700" b="0" i="0" u="none" strike="noStrike" dirty="0">
                        <a:solidFill>
                          <a:srgbClr val="000000"/>
                        </a:solidFill>
                        <a:effectLst/>
                        <a:latin typeface="Century" panose="02040604050505020304" pitchFamily="18" charset="0"/>
                        <a:ea typeface="游ゴシック" panose="020B0400000000000000" pitchFamily="50" charset="-128"/>
                      </a:endParaRPr>
                    </a:p>
                  </a:txBody>
                  <a:tcPr marL="14919" marR="14919" marT="14919"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tcPr>
                </a:tc>
                <a:extLst>
                  <a:ext uri="{0D108BD9-81ED-4DB2-BD59-A6C34878D82A}">
                    <a16:rowId xmlns:a16="http://schemas.microsoft.com/office/drawing/2014/main" val="1461779710"/>
                  </a:ext>
                </a:extLst>
              </a:tr>
            </a:tbl>
          </a:graphicData>
        </a:graphic>
      </p:graphicFrame>
      <p:graphicFrame>
        <p:nvGraphicFramePr>
          <p:cNvPr id="19" name="グラフ 18">
            <a:extLst>
              <a:ext uri="{FF2B5EF4-FFF2-40B4-BE49-F238E27FC236}">
                <a16:creationId xmlns:a16="http://schemas.microsoft.com/office/drawing/2014/main" id="{9E98E3B0-FA2C-4F9C-840B-6CCADD059606}"/>
              </a:ext>
            </a:extLst>
          </p:cNvPr>
          <p:cNvGraphicFramePr>
            <a:graphicFrameLocks/>
          </p:cNvGraphicFramePr>
          <p:nvPr>
            <p:extLst>
              <p:ext uri="{D42A27DB-BD31-4B8C-83A1-F6EECF244321}">
                <p14:modId xmlns:p14="http://schemas.microsoft.com/office/powerpoint/2010/main" val="810007418"/>
              </p:ext>
            </p:extLst>
          </p:nvPr>
        </p:nvGraphicFramePr>
        <p:xfrm>
          <a:off x="2113275" y="3474160"/>
          <a:ext cx="4517697" cy="3199847"/>
        </p:xfrm>
        <a:graphic>
          <a:graphicData uri="http://schemas.openxmlformats.org/drawingml/2006/chart">
            <c:chart xmlns:c="http://schemas.openxmlformats.org/drawingml/2006/chart" xmlns:r="http://schemas.openxmlformats.org/officeDocument/2006/relationships" r:id="rId3"/>
          </a:graphicData>
        </a:graphic>
      </p:graphicFrame>
      <p:sp>
        <p:nvSpPr>
          <p:cNvPr id="25" name="右矢印 13">
            <a:extLst>
              <a:ext uri="{FF2B5EF4-FFF2-40B4-BE49-F238E27FC236}">
                <a16:creationId xmlns:a16="http://schemas.microsoft.com/office/drawing/2014/main" id="{BCAA9D04-636C-477A-AC5A-45183EF4E12A}"/>
              </a:ext>
            </a:extLst>
          </p:cNvPr>
          <p:cNvSpPr/>
          <p:nvPr/>
        </p:nvSpPr>
        <p:spPr>
          <a:xfrm rot="20220071" flipV="1">
            <a:off x="2653436" y="5112364"/>
            <a:ext cx="3951939" cy="297656"/>
          </a:xfrm>
          <a:prstGeom prst="rightArrow">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a:p>
        </p:txBody>
      </p:sp>
      <p:sp>
        <p:nvSpPr>
          <p:cNvPr id="26" name="星 10 9">
            <a:extLst>
              <a:ext uri="{FF2B5EF4-FFF2-40B4-BE49-F238E27FC236}">
                <a16:creationId xmlns:a16="http://schemas.microsoft.com/office/drawing/2014/main" id="{ACDBC249-E25E-48DD-B695-96B66153470D}"/>
              </a:ext>
            </a:extLst>
          </p:cNvPr>
          <p:cNvSpPr/>
          <p:nvPr/>
        </p:nvSpPr>
        <p:spPr>
          <a:xfrm>
            <a:off x="4497372" y="5391042"/>
            <a:ext cx="1951474" cy="963373"/>
          </a:xfrm>
          <a:prstGeom prst="star10">
            <a:avLst/>
          </a:prstGeom>
          <a:solidFill>
            <a:schemeClr val="bg1">
              <a:alpha val="64000"/>
            </a:schemeClr>
          </a:solidFill>
          <a:ln w="539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en-US" altLang="ja-JP" sz="2000" b="1" dirty="0">
                <a:solidFill>
                  <a:srgbClr val="FF0000"/>
                </a:solidFill>
              </a:rPr>
              <a:t>20</a:t>
            </a:r>
            <a:r>
              <a:rPr kumimoji="1" lang="ja-JP" altLang="en-US" sz="2000" b="1" dirty="0">
                <a:solidFill>
                  <a:srgbClr val="FF0000"/>
                </a:solidFill>
              </a:rPr>
              <a:t>年</a:t>
            </a:r>
            <a:r>
              <a:rPr lang="ja-JP" altLang="en-US" sz="2000" b="1" dirty="0">
                <a:solidFill>
                  <a:srgbClr val="FF0000"/>
                </a:solidFill>
              </a:rPr>
              <a:t>間で</a:t>
            </a:r>
            <a:endParaRPr lang="en-US" altLang="ja-JP" sz="2000" b="1" dirty="0">
              <a:solidFill>
                <a:srgbClr val="FF0000"/>
              </a:solidFill>
            </a:endParaRPr>
          </a:p>
          <a:p>
            <a:pPr algn="ctr"/>
            <a:r>
              <a:rPr lang="en-US" altLang="ja-JP" sz="2000" b="1" dirty="0">
                <a:solidFill>
                  <a:srgbClr val="FF0000"/>
                </a:solidFill>
              </a:rPr>
              <a:t>2</a:t>
            </a:r>
            <a:r>
              <a:rPr lang="ja-JP" altLang="en-US" sz="2000" b="1" dirty="0">
                <a:solidFill>
                  <a:srgbClr val="FF0000"/>
                </a:solidFill>
              </a:rPr>
              <a:t>倍以上</a:t>
            </a:r>
            <a:r>
              <a:rPr kumimoji="1" lang="en-US" altLang="ja-JP" sz="2000" b="1" dirty="0">
                <a:solidFill>
                  <a:srgbClr val="FF0000"/>
                </a:solidFill>
              </a:rPr>
              <a:t>!!</a:t>
            </a:r>
            <a:endParaRPr kumimoji="1" lang="ja-JP" altLang="en-US" sz="1100" b="1" dirty="0">
              <a:solidFill>
                <a:srgbClr val="FF0000"/>
              </a:solidFill>
            </a:endParaRPr>
          </a:p>
        </p:txBody>
      </p:sp>
      <p:sp>
        <p:nvSpPr>
          <p:cNvPr id="3" name="スライド番号プレースホルダー 2">
            <a:extLst>
              <a:ext uri="{FF2B5EF4-FFF2-40B4-BE49-F238E27FC236}">
                <a16:creationId xmlns:a16="http://schemas.microsoft.com/office/drawing/2014/main" id="{BD684CA2-2C91-48E1-B89A-167780952195}"/>
              </a:ext>
            </a:extLst>
          </p:cNvPr>
          <p:cNvSpPr>
            <a:spLocks noGrp="1"/>
          </p:cNvSpPr>
          <p:nvPr>
            <p:ph type="sldNum" sz="quarter" idx="12"/>
          </p:nvPr>
        </p:nvSpPr>
        <p:spPr>
          <a:xfrm>
            <a:off x="2594024" y="6557892"/>
            <a:ext cx="2133600" cy="365125"/>
          </a:xfrm>
        </p:spPr>
        <p:txBody>
          <a:bodyPr/>
          <a:lstStyle/>
          <a:p>
            <a:fld id="{787EF5BE-32B3-4C62-80B7-0FDDACD4450E}" type="slidenum">
              <a:rPr kumimoji="1" lang="ja-JP" altLang="en-US" sz="2000" smtClean="0"/>
              <a:t>7</a:t>
            </a:fld>
            <a:endParaRPr kumimoji="1" lang="ja-JP" altLang="en-US" sz="2000" dirty="0"/>
          </a:p>
        </p:txBody>
      </p:sp>
    </p:spTree>
    <p:extLst>
      <p:ext uri="{BB962C8B-B14F-4D97-AF65-F5344CB8AC3E}">
        <p14:creationId xmlns:p14="http://schemas.microsoft.com/office/powerpoint/2010/main" val="11686923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9A738F01-DEB5-42C0-B22A-F6D0FE818854}"/>
              </a:ext>
            </a:extLst>
          </p:cNvPr>
          <p:cNvSpPr/>
          <p:nvPr/>
        </p:nvSpPr>
        <p:spPr>
          <a:xfrm>
            <a:off x="143508" y="692696"/>
            <a:ext cx="8856984" cy="5193729"/>
          </a:xfrm>
          <a:prstGeom prst="rect">
            <a:avLst/>
          </a:prstGeom>
        </p:spPr>
        <p:txBody>
          <a:bodyPr wrap="square">
            <a:spAutoFit/>
          </a:bodyPr>
          <a:lstStyle/>
          <a:p>
            <a:r>
              <a:rPr lang="ja-JP" altLang="en-US" sz="2000" dirty="0"/>
              <a:t>○ 介護保険は施行から丸２１年が経ちました。政府は介護保険施行後「サービスの削減」と「利用者負担増」など一貫して介護保険の削減を行ってきました。</a:t>
            </a:r>
            <a:endParaRPr lang="en-US" altLang="ja-JP" sz="2000" dirty="0"/>
          </a:p>
          <a:p>
            <a:endParaRPr lang="en-US" altLang="ja-JP" sz="1050" dirty="0"/>
          </a:p>
          <a:p>
            <a:r>
              <a:rPr lang="ja-JP" altLang="en-US" sz="2000" dirty="0"/>
              <a:t>○「介護サービス」の見直しでは、２００６年に要支援１・２を新設し、新予防給付を開始。２０１５年には総合事業をスタートさせるなど、「軽度者」のサービスを縮小させてきました。２００９年の認定制度の全面見直し以降、判定が軽度で出るとの報告が各地から寄せられています。２０１８年には、生活援助の「適正利用回数」を定め、それを超えた場合にケアプランを届け出ることが義務化されました。</a:t>
            </a:r>
            <a:endParaRPr lang="en-US" altLang="ja-JP" sz="2000" dirty="0"/>
          </a:p>
          <a:p>
            <a:endParaRPr lang="en-US" altLang="ja-JP" sz="1050" dirty="0"/>
          </a:p>
          <a:p>
            <a:r>
              <a:rPr lang="ja-JP" altLang="en-US" sz="2000" dirty="0"/>
              <a:t>○ 「利用者負担」の見直しでは、利用料について、２０１５年に２割負担、２０１８年に３割負担を導入しました。２０２１年８月には、低所得者を対象とした補足給付の見直しが行われました。</a:t>
            </a:r>
            <a:endParaRPr lang="en-US" altLang="ja-JP" sz="2000" dirty="0"/>
          </a:p>
          <a:p>
            <a:endParaRPr lang="en-US" altLang="ja-JP" sz="1050" dirty="0"/>
          </a:p>
          <a:p>
            <a:r>
              <a:rPr lang="ja-JP" altLang="en-US" sz="2000" dirty="0"/>
              <a:t>○ その一方で、介護保険料は右肩上がりに上昇しています。介護保険スタート時２９１１円だった保険料は、第７期（２０１８～２０年度）５８６９円と２倍となり、今年４月（第８期）からは６０００円を超えました（６０１４円）。保険料は強制的に徴収されているにも関わらず、サービスを「利用できない」「利用させない」という事態が広がっています。</a:t>
            </a:r>
          </a:p>
        </p:txBody>
      </p:sp>
      <p:sp>
        <p:nvSpPr>
          <p:cNvPr id="3" name="スライド番号プレースホルダー 2">
            <a:extLst>
              <a:ext uri="{FF2B5EF4-FFF2-40B4-BE49-F238E27FC236}">
                <a16:creationId xmlns:a16="http://schemas.microsoft.com/office/drawing/2014/main" id="{B788B0E4-6168-429B-8E8B-BEFD86C44B94}"/>
              </a:ext>
            </a:extLst>
          </p:cNvPr>
          <p:cNvSpPr>
            <a:spLocks noGrp="1"/>
          </p:cNvSpPr>
          <p:nvPr>
            <p:ph type="sldNum" sz="quarter" idx="12"/>
          </p:nvPr>
        </p:nvSpPr>
        <p:spPr>
          <a:xfrm>
            <a:off x="2627784" y="6492875"/>
            <a:ext cx="2133600" cy="365125"/>
          </a:xfrm>
        </p:spPr>
        <p:txBody>
          <a:bodyPr/>
          <a:lstStyle/>
          <a:p>
            <a:fld id="{787EF5BE-32B3-4C62-80B7-0FDDACD4450E}" type="slidenum">
              <a:rPr kumimoji="1" lang="ja-JP" altLang="en-US" sz="2000" smtClean="0"/>
              <a:t>8</a:t>
            </a:fld>
            <a:endParaRPr kumimoji="1" lang="ja-JP" altLang="en-US" sz="2000" dirty="0"/>
          </a:p>
        </p:txBody>
      </p:sp>
    </p:spTree>
    <p:extLst>
      <p:ext uri="{BB962C8B-B14F-4D97-AF65-F5344CB8AC3E}">
        <p14:creationId xmlns:p14="http://schemas.microsoft.com/office/powerpoint/2010/main" val="23390971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947A7B9-239D-489C-BB46-182CAC3C24F5}"/>
              </a:ext>
            </a:extLst>
          </p:cNvPr>
          <p:cNvSpPr>
            <a:spLocks noGrp="1"/>
          </p:cNvSpPr>
          <p:nvPr>
            <p:ph type="title"/>
          </p:nvPr>
        </p:nvSpPr>
        <p:spPr>
          <a:xfrm>
            <a:off x="457200" y="44624"/>
            <a:ext cx="8229600" cy="902134"/>
          </a:xfrm>
        </p:spPr>
        <p:txBody>
          <a:bodyPr>
            <a:normAutofit fontScale="90000"/>
          </a:bodyPr>
          <a:lstStyle/>
          <a:p>
            <a:r>
              <a:rPr lang="ja-JP" altLang="en-US" dirty="0"/>
              <a:t>補足給付の見直しに</a:t>
            </a:r>
            <a:r>
              <a:rPr kumimoji="1" lang="ja-JP" altLang="en-US" dirty="0"/>
              <a:t>よる影響</a:t>
            </a:r>
            <a:br>
              <a:rPr kumimoji="1" lang="en-US" altLang="ja-JP" sz="4000" dirty="0"/>
            </a:br>
            <a:r>
              <a:rPr lang="ja-JP" altLang="ja-JP" sz="2700" b="1" dirty="0"/>
              <a:t>医科法人・社会福祉法人</a:t>
            </a:r>
            <a:r>
              <a:rPr lang="ja-JP" altLang="en-US" sz="2700" b="1" dirty="0"/>
              <a:t>（特養・老健）</a:t>
            </a:r>
            <a:r>
              <a:rPr lang="ja-JP" altLang="ja-JP" sz="2700" b="1" dirty="0"/>
              <a:t>アンケート</a:t>
            </a:r>
            <a:r>
              <a:rPr lang="ja-JP" altLang="en-US" sz="2700" b="1" dirty="0"/>
              <a:t>結果より</a:t>
            </a:r>
            <a:endParaRPr kumimoji="1" lang="ja-JP" altLang="en-US" sz="4000" dirty="0"/>
          </a:p>
        </p:txBody>
      </p:sp>
      <p:sp>
        <p:nvSpPr>
          <p:cNvPr id="6" name="テキスト ボックス 5">
            <a:extLst>
              <a:ext uri="{FF2B5EF4-FFF2-40B4-BE49-F238E27FC236}">
                <a16:creationId xmlns:a16="http://schemas.microsoft.com/office/drawing/2014/main" id="{DC34C18D-2FDC-4E41-A1E8-286CE1B68F0E}"/>
              </a:ext>
            </a:extLst>
          </p:cNvPr>
          <p:cNvSpPr txBox="1"/>
          <p:nvPr/>
        </p:nvSpPr>
        <p:spPr>
          <a:xfrm>
            <a:off x="5528047" y="1000441"/>
            <a:ext cx="2653290" cy="338554"/>
          </a:xfrm>
          <a:prstGeom prst="rect">
            <a:avLst/>
          </a:prstGeom>
          <a:noFill/>
        </p:spPr>
        <p:txBody>
          <a:bodyPr wrap="none" rtlCol="0">
            <a:spAutoFit/>
          </a:bodyPr>
          <a:lstStyle/>
          <a:p>
            <a:r>
              <a:rPr lang="ja-JP" altLang="en-US" sz="1600" dirty="0"/>
              <a:t>本人・家族</a:t>
            </a:r>
            <a:r>
              <a:rPr kumimoji="1" lang="ja-JP" altLang="en-US" sz="1600" dirty="0"/>
              <a:t>から寄せられた声</a:t>
            </a:r>
          </a:p>
        </p:txBody>
      </p:sp>
      <p:sp>
        <p:nvSpPr>
          <p:cNvPr id="7" name="テキスト ボックス 6">
            <a:extLst>
              <a:ext uri="{FF2B5EF4-FFF2-40B4-BE49-F238E27FC236}">
                <a16:creationId xmlns:a16="http://schemas.microsoft.com/office/drawing/2014/main" id="{C90B6921-5275-46AF-A1A3-5239EF045DFF}"/>
              </a:ext>
            </a:extLst>
          </p:cNvPr>
          <p:cNvSpPr txBox="1"/>
          <p:nvPr/>
        </p:nvSpPr>
        <p:spPr>
          <a:xfrm>
            <a:off x="4547114" y="1306244"/>
            <a:ext cx="4501008" cy="2308324"/>
          </a:xfrm>
          <a:prstGeom prst="rect">
            <a:avLst/>
          </a:prstGeom>
          <a:noFill/>
        </p:spPr>
        <p:txBody>
          <a:bodyPr wrap="square" rtlCol="0">
            <a:spAutoFit/>
          </a:bodyPr>
          <a:lstStyle/>
          <a:p>
            <a:r>
              <a:rPr kumimoji="1" lang="ja-JP" altLang="en-US" dirty="0"/>
              <a:t>・</a:t>
            </a:r>
            <a:r>
              <a:rPr lang="ja-JP" altLang="ja-JP" dirty="0"/>
              <a:t>コロナ</a:t>
            </a:r>
            <a:r>
              <a:rPr lang="ja-JP" altLang="en-US" dirty="0"/>
              <a:t>禍で自分たちも収入が減っていて、この先不安なのに、今、親の負担も増えるとなると生活ができなくなってしまう。</a:t>
            </a:r>
            <a:endParaRPr lang="en-US" altLang="ja-JP" dirty="0"/>
          </a:p>
          <a:p>
            <a:r>
              <a:rPr kumimoji="1" lang="ja-JP" altLang="en-US" dirty="0"/>
              <a:t>・</a:t>
            </a:r>
            <a:r>
              <a:rPr lang="ja-JP" altLang="en-US" dirty="0"/>
              <a:t>政府のやり方はひどすぎる。課税世帯から非課税世帯になり、やっと葬式の費用</a:t>
            </a:r>
            <a:r>
              <a:rPr lang="en-US" altLang="ja-JP" dirty="0"/>
              <a:t>100</a:t>
            </a:r>
            <a:r>
              <a:rPr lang="ja-JP" altLang="en-US" dirty="0"/>
              <a:t>万円がたまったところです。また元の料金に</a:t>
            </a:r>
            <a:r>
              <a:rPr lang="ja-JP" altLang="en-US" dirty="0" err="1"/>
              <a:t>戻るの</a:t>
            </a:r>
            <a:r>
              <a:rPr lang="ja-JP" altLang="en-US" dirty="0"/>
              <a:t>はやりきれません。毎月</a:t>
            </a:r>
            <a:r>
              <a:rPr lang="en-US" altLang="ja-JP" dirty="0"/>
              <a:t>2</a:t>
            </a:r>
            <a:r>
              <a:rPr lang="ja-JP" altLang="en-US" dirty="0"/>
              <a:t>万</a:t>
            </a:r>
            <a:r>
              <a:rPr lang="en-US" altLang="ja-JP" dirty="0"/>
              <a:t>2000</a:t>
            </a:r>
            <a:r>
              <a:rPr lang="ja-JP" altLang="en-US" dirty="0"/>
              <a:t>円な上げになると年金では賄えない。</a:t>
            </a:r>
            <a:endParaRPr kumimoji="1" lang="ja-JP" altLang="en-US" dirty="0"/>
          </a:p>
        </p:txBody>
      </p:sp>
      <p:graphicFrame>
        <p:nvGraphicFramePr>
          <p:cNvPr id="8" name="グラフ 7">
            <a:extLst>
              <a:ext uri="{FF2B5EF4-FFF2-40B4-BE49-F238E27FC236}">
                <a16:creationId xmlns:a16="http://schemas.microsoft.com/office/drawing/2014/main" id="{C7A55AC2-BDB6-42D5-A2EE-5F526A59A81E}"/>
              </a:ext>
            </a:extLst>
          </p:cNvPr>
          <p:cNvGraphicFramePr>
            <a:graphicFrameLocks/>
          </p:cNvGraphicFramePr>
          <p:nvPr>
            <p:extLst>
              <p:ext uri="{D42A27DB-BD31-4B8C-83A1-F6EECF244321}">
                <p14:modId xmlns:p14="http://schemas.microsoft.com/office/powerpoint/2010/main" val="4016923623"/>
              </p:ext>
            </p:extLst>
          </p:nvPr>
        </p:nvGraphicFramePr>
        <p:xfrm>
          <a:off x="-369590" y="1474834"/>
          <a:ext cx="5130974" cy="4462927"/>
        </p:xfrm>
        <a:graphic>
          <a:graphicData uri="http://schemas.openxmlformats.org/drawingml/2006/chart">
            <c:chart xmlns:c="http://schemas.openxmlformats.org/drawingml/2006/chart" xmlns:r="http://schemas.openxmlformats.org/officeDocument/2006/relationships" r:id="rId3"/>
          </a:graphicData>
        </a:graphic>
      </p:graphicFrame>
      <p:sp>
        <p:nvSpPr>
          <p:cNvPr id="9" name="テキスト ボックス 8">
            <a:extLst>
              <a:ext uri="{FF2B5EF4-FFF2-40B4-BE49-F238E27FC236}">
                <a16:creationId xmlns:a16="http://schemas.microsoft.com/office/drawing/2014/main" id="{DC34C18D-2FDC-4E41-A1E8-286CE1B68F0E}"/>
              </a:ext>
            </a:extLst>
          </p:cNvPr>
          <p:cNvSpPr txBox="1"/>
          <p:nvPr/>
        </p:nvSpPr>
        <p:spPr>
          <a:xfrm>
            <a:off x="5311894" y="3614568"/>
            <a:ext cx="2858475" cy="338554"/>
          </a:xfrm>
          <a:prstGeom prst="rect">
            <a:avLst/>
          </a:prstGeom>
          <a:noFill/>
        </p:spPr>
        <p:txBody>
          <a:bodyPr wrap="none" rtlCol="0">
            <a:spAutoFit/>
          </a:bodyPr>
          <a:lstStyle/>
          <a:p>
            <a:r>
              <a:rPr lang="ja-JP" altLang="en-US" sz="1600" dirty="0"/>
              <a:t>施設・事業所</a:t>
            </a:r>
            <a:r>
              <a:rPr kumimoji="1" lang="ja-JP" altLang="en-US" sz="1600" dirty="0"/>
              <a:t>から寄せられた声</a:t>
            </a:r>
          </a:p>
        </p:txBody>
      </p:sp>
      <p:sp>
        <p:nvSpPr>
          <p:cNvPr id="10" name="テキスト ボックス 9">
            <a:extLst>
              <a:ext uri="{FF2B5EF4-FFF2-40B4-BE49-F238E27FC236}">
                <a16:creationId xmlns:a16="http://schemas.microsoft.com/office/drawing/2014/main" id="{C90B6921-5275-46AF-A1A3-5239EF045DFF}"/>
              </a:ext>
            </a:extLst>
          </p:cNvPr>
          <p:cNvSpPr txBox="1"/>
          <p:nvPr/>
        </p:nvSpPr>
        <p:spPr>
          <a:xfrm>
            <a:off x="4592630" y="3961318"/>
            <a:ext cx="4501715" cy="2862322"/>
          </a:xfrm>
          <a:prstGeom prst="rect">
            <a:avLst/>
          </a:prstGeom>
          <a:noFill/>
        </p:spPr>
        <p:txBody>
          <a:bodyPr wrap="square" rtlCol="0">
            <a:spAutoFit/>
          </a:bodyPr>
          <a:lstStyle/>
          <a:p>
            <a:r>
              <a:rPr kumimoji="1" lang="ja-JP" altLang="en-US" dirty="0"/>
              <a:t>・</a:t>
            </a:r>
            <a:r>
              <a:rPr lang="ja-JP" altLang="en-US" dirty="0"/>
              <a:t>負担が上がる方が多いと思う。そうなれば年金が増えるわけではないため、困る方が大勢出てくる。補足給付があって何とか入所を続けられている方もいるため、退所を余儀なくされるケースが生じるのではないかと心配である。（老健）</a:t>
            </a:r>
            <a:endParaRPr lang="en-US" altLang="ja-JP" dirty="0"/>
          </a:p>
          <a:p>
            <a:r>
              <a:rPr kumimoji="1" lang="ja-JP" altLang="en-US" dirty="0"/>
              <a:t>・</a:t>
            </a:r>
            <a:r>
              <a:rPr lang="ja-JP" altLang="en-US" dirty="0"/>
              <a:t>介護は長期になるので、長期なるほど負担が大きくなり家族の支援が必要になるのではないかと心配する。支援する家族の今後にも関わってくる。（老健）</a:t>
            </a:r>
            <a:endParaRPr kumimoji="1" lang="ja-JP" altLang="en-US" dirty="0"/>
          </a:p>
        </p:txBody>
      </p:sp>
      <p:sp>
        <p:nvSpPr>
          <p:cNvPr id="3" name="四角形: 角を丸くする 2">
            <a:extLst>
              <a:ext uri="{FF2B5EF4-FFF2-40B4-BE49-F238E27FC236}">
                <a16:creationId xmlns:a16="http://schemas.microsoft.com/office/drawing/2014/main" id="{FF36D96E-F29A-4756-84AB-238868136168}"/>
              </a:ext>
            </a:extLst>
          </p:cNvPr>
          <p:cNvSpPr/>
          <p:nvPr/>
        </p:nvSpPr>
        <p:spPr>
          <a:xfrm>
            <a:off x="5368380" y="996616"/>
            <a:ext cx="2858475" cy="338554"/>
          </a:xfrm>
          <a:prstGeom prst="roundRect">
            <a:avLst/>
          </a:prstGeom>
          <a:noFill/>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四角形: 角を丸くする 3">
            <a:extLst>
              <a:ext uri="{FF2B5EF4-FFF2-40B4-BE49-F238E27FC236}">
                <a16:creationId xmlns:a16="http://schemas.microsoft.com/office/drawing/2014/main" id="{16406BF0-A83B-4529-B616-C85924435FC4}"/>
              </a:ext>
            </a:extLst>
          </p:cNvPr>
          <p:cNvSpPr/>
          <p:nvPr/>
        </p:nvSpPr>
        <p:spPr>
          <a:xfrm>
            <a:off x="5266948" y="3567623"/>
            <a:ext cx="2914389" cy="377848"/>
          </a:xfrm>
          <a:prstGeom prst="roundRect">
            <a:avLst/>
          </a:prstGeom>
          <a:noFill/>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スライド番号プレースホルダー 4">
            <a:extLst>
              <a:ext uri="{FF2B5EF4-FFF2-40B4-BE49-F238E27FC236}">
                <a16:creationId xmlns:a16="http://schemas.microsoft.com/office/drawing/2014/main" id="{95374EC0-B3F0-4815-8F6A-B780A10FB7C5}"/>
              </a:ext>
            </a:extLst>
          </p:cNvPr>
          <p:cNvSpPr>
            <a:spLocks noGrp="1"/>
          </p:cNvSpPr>
          <p:nvPr>
            <p:ph type="sldNum" sz="quarter" idx="12"/>
          </p:nvPr>
        </p:nvSpPr>
        <p:spPr>
          <a:xfrm>
            <a:off x="2627784" y="6468070"/>
            <a:ext cx="2133600" cy="365125"/>
          </a:xfrm>
        </p:spPr>
        <p:txBody>
          <a:bodyPr/>
          <a:lstStyle/>
          <a:p>
            <a:fld id="{787EF5BE-32B3-4C62-80B7-0FDDACD4450E}" type="slidenum">
              <a:rPr kumimoji="1" lang="ja-JP" altLang="en-US" sz="2000" smtClean="0"/>
              <a:t>9</a:t>
            </a:fld>
            <a:endParaRPr kumimoji="1" lang="ja-JP" altLang="en-US" sz="2000" dirty="0"/>
          </a:p>
        </p:txBody>
      </p:sp>
    </p:spTree>
    <p:extLst>
      <p:ext uri="{BB962C8B-B14F-4D97-AF65-F5344CB8AC3E}">
        <p14:creationId xmlns:p14="http://schemas.microsoft.com/office/powerpoint/2010/main" val="519512748"/>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3993</TotalTime>
  <Words>3074</Words>
  <Application>Microsoft Office PowerPoint</Application>
  <PresentationFormat>画面に合わせる (4:3)</PresentationFormat>
  <Paragraphs>219</Paragraphs>
  <Slides>20</Slides>
  <Notes>12</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20</vt:i4>
      </vt:variant>
    </vt:vector>
  </HeadingPairs>
  <TitlesOfParts>
    <vt:vector size="31" baseType="lpstr">
      <vt:lpstr>HG創英角ｺﾞｼｯｸUB</vt:lpstr>
      <vt:lpstr>ＭＳ Ｐゴシック</vt:lpstr>
      <vt:lpstr>ＭＳ ゴシック</vt:lpstr>
      <vt:lpstr>ＭＳ 明朝</vt:lpstr>
      <vt:lpstr>新細明體</vt:lpstr>
      <vt:lpstr>S2GP海フォント</vt:lpstr>
      <vt:lpstr>游ゴシック</vt:lpstr>
      <vt:lpstr>Arial</vt:lpstr>
      <vt:lpstr>Calibri</vt:lpstr>
      <vt:lpstr>Century</vt:lpstr>
      <vt:lpstr>Office ​​テーマ</vt:lpstr>
      <vt:lpstr>介護保険制度の抜本的転換を求める請願署名～介護をする人・受ける人がともに大切にされる制度へ～ 学習用　PPT</vt:lpstr>
      <vt:lpstr>PowerPoint プレゼンテーション</vt:lpstr>
      <vt:lpstr>「介護ウェーブ2021」では国に対して以下の4点を請願項目とした署名に取り組みます。</vt:lpstr>
      <vt:lpstr>PowerPoint プレゼンテーション</vt:lpstr>
      <vt:lpstr>コロナ禍における介護現場の状況</vt:lpstr>
      <vt:lpstr>PowerPoint プレゼンテーション</vt:lpstr>
      <vt:lpstr>介護保険の21年</vt:lpstr>
      <vt:lpstr>PowerPoint プレゼンテーション</vt:lpstr>
      <vt:lpstr>補足給付の見直しによる影響 医科法人・社会福祉法人（特養・老健）アンケート結果より</vt:lpstr>
      <vt:lpstr>PowerPoint プレゼンテーション</vt:lpstr>
      <vt:lpstr>介護報酬改定率の推移</vt:lpstr>
      <vt:lpstr>PowerPoint プレゼンテーション</vt:lpstr>
      <vt:lpstr>介護従事者の実態</vt:lpstr>
      <vt:lpstr>PowerPoint プレゼンテーション</vt:lpstr>
      <vt:lpstr>PowerPoint プレゼンテーション</vt:lpstr>
      <vt:lpstr>PowerPoint プレゼンテーション</vt:lpstr>
      <vt:lpstr>次期介護保険制度見直しで改悪が 狙われている項目</vt:lpstr>
      <vt:lpstr>PowerPoint プレゼンテーション</vt:lpstr>
      <vt:lpstr>おわりに</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介護保険制度の改善、介護従事者の処遇改善等を求める請願署名</dc:title>
  <dc:creator>山川 秀樹</dc:creator>
  <cp:lastModifiedBy>高梨 達也</cp:lastModifiedBy>
  <cp:revision>383</cp:revision>
  <cp:lastPrinted>2021-09-14T08:46:29Z</cp:lastPrinted>
  <dcterms:created xsi:type="dcterms:W3CDTF">2018-08-10T06:05:13Z</dcterms:created>
  <dcterms:modified xsi:type="dcterms:W3CDTF">2021-12-22T07:52:00Z</dcterms:modified>
</cp:coreProperties>
</file>