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33"/>
  </p:notesMasterIdLst>
  <p:handoutMasterIdLst>
    <p:handoutMasterId r:id="rId34"/>
  </p:handoutMasterIdLst>
  <p:sldIdLst>
    <p:sldId id="256" r:id="rId3"/>
    <p:sldId id="375" r:id="rId4"/>
    <p:sldId id="376" r:id="rId5"/>
    <p:sldId id="374" r:id="rId6"/>
    <p:sldId id="312" r:id="rId7"/>
    <p:sldId id="281" r:id="rId8"/>
    <p:sldId id="362" r:id="rId9"/>
    <p:sldId id="292" r:id="rId10"/>
    <p:sldId id="360" r:id="rId11"/>
    <p:sldId id="330" r:id="rId12"/>
    <p:sldId id="270" r:id="rId13"/>
    <p:sldId id="279" r:id="rId14"/>
    <p:sldId id="319" r:id="rId15"/>
    <p:sldId id="314" r:id="rId16"/>
    <p:sldId id="364" r:id="rId17"/>
    <p:sldId id="277" r:id="rId18"/>
    <p:sldId id="278" r:id="rId19"/>
    <p:sldId id="285" r:id="rId20"/>
    <p:sldId id="373" r:id="rId21"/>
    <p:sldId id="363" r:id="rId22"/>
    <p:sldId id="358" r:id="rId23"/>
    <p:sldId id="351" r:id="rId24"/>
    <p:sldId id="365" r:id="rId25"/>
    <p:sldId id="369" r:id="rId26"/>
    <p:sldId id="366" r:id="rId27"/>
    <p:sldId id="367" r:id="rId28"/>
    <p:sldId id="368" r:id="rId29"/>
    <p:sldId id="370" r:id="rId30"/>
    <p:sldId id="371" r:id="rId31"/>
    <p:sldId id="372" r:id="rId32"/>
  </p:sldIdLst>
  <p:sldSz cx="12801600" cy="9601200" type="A3"/>
  <p:notesSz cx="7031038" cy="10163175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01" userDrawn="1">
          <p15:clr>
            <a:srgbClr val="A4A3A4"/>
          </p15:clr>
        </p15:guide>
        <p15:guide id="2" pos="221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FFFF00"/>
    <a:srgbClr val="00CC00"/>
    <a:srgbClr val="FF99CC"/>
    <a:srgbClr val="0033CC"/>
    <a:srgbClr val="FF9900"/>
    <a:srgbClr val="FF6699"/>
    <a:srgbClr val="FF00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5110" autoAdjust="0"/>
  </p:normalViewPr>
  <p:slideViewPr>
    <p:cSldViewPr>
      <p:cViewPr varScale="1">
        <p:scale>
          <a:sx n="52" d="100"/>
          <a:sy n="52" d="100"/>
        </p:scale>
        <p:origin x="264" y="72"/>
      </p:cViewPr>
      <p:guideLst>
        <p:guide orient="horz" pos="2160"/>
        <p:guide pos="2880"/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-3978" y="-90"/>
      </p:cViewPr>
      <p:guideLst>
        <p:guide orient="horz" pos="3201"/>
        <p:guide pos="221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46566" cy="508078"/>
          </a:xfrm>
          <a:prstGeom prst="rect">
            <a:avLst/>
          </a:prstGeom>
        </p:spPr>
        <p:txBody>
          <a:bodyPr vert="horz" lIns="93863" tIns="46931" rIns="93863" bIns="469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82835" y="2"/>
            <a:ext cx="3046566" cy="508078"/>
          </a:xfrm>
          <a:prstGeom prst="rect">
            <a:avLst/>
          </a:prstGeom>
        </p:spPr>
        <p:txBody>
          <a:bodyPr vert="horz" lIns="93863" tIns="46931" rIns="93863" bIns="46931" rtlCol="0"/>
          <a:lstStyle>
            <a:lvl1pPr algn="r">
              <a:defRPr sz="1200"/>
            </a:lvl1pPr>
          </a:lstStyle>
          <a:p>
            <a:fld id="{2451466D-8354-4AEE-8D36-F761E41AD8B7}" type="datetimeFigureOut">
              <a:rPr kumimoji="1" lang="ja-JP" altLang="en-US" smtClean="0"/>
              <a:pPr/>
              <a:t>2023/4/20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653475"/>
            <a:ext cx="3046566" cy="508077"/>
          </a:xfrm>
          <a:prstGeom prst="rect">
            <a:avLst/>
          </a:prstGeom>
        </p:spPr>
        <p:txBody>
          <a:bodyPr vert="horz" lIns="93863" tIns="46931" rIns="93863" bIns="46931" rtlCol="0" anchor="b"/>
          <a:lstStyle>
            <a:lvl1pPr algn="l">
              <a:defRPr sz="1200"/>
            </a:lvl1pPr>
          </a:lstStyle>
          <a:p>
            <a:r>
              <a:rPr kumimoji="1" lang="ja-JP" altLang="en-US"/>
              <a:t>「介護ウェーブ２０１６」－介護ウェーブを良くするアクション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82835" y="9653475"/>
            <a:ext cx="3046566" cy="508077"/>
          </a:xfrm>
          <a:prstGeom prst="rect">
            <a:avLst/>
          </a:prstGeom>
        </p:spPr>
        <p:txBody>
          <a:bodyPr vert="horz" lIns="93863" tIns="46931" rIns="93863" bIns="46931" rtlCol="0" anchor="b"/>
          <a:lstStyle>
            <a:lvl1pPr algn="r">
              <a:defRPr sz="1200"/>
            </a:lvl1pPr>
          </a:lstStyle>
          <a:p>
            <a:fld id="{84E5F7FE-74D6-4C8A-B6ED-1A69B8A58F7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33326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46566" cy="508078"/>
          </a:xfrm>
          <a:prstGeom prst="rect">
            <a:avLst/>
          </a:prstGeom>
        </p:spPr>
        <p:txBody>
          <a:bodyPr vert="horz" lIns="93863" tIns="46931" rIns="93863" bIns="469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2835" y="2"/>
            <a:ext cx="3046566" cy="508078"/>
          </a:xfrm>
          <a:prstGeom prst="rect">
            <a:avLst/>
          </a:prstGeom>
        </p:spPr>
        <p:txBody>
          <a:bodyPr vert="horz" lIns="93863" tIns="46931" rIns="93863" bIns="46931" rtlCol="0"/>
          <a:lstStyle>
            <a:lvl1pPr algn="r">
              <a:defRPr sz="1200"/>
            </a:lvl1pPr>
          </a:lstStyle>
          <a:p>
            <a:fld id="{564A9B4A-4604-4DFD-9773-D133099802AE}" type="datetimeFigureOut">
              <a:rPr kumimoji="1" lang="ja-JP" altLang="en-US" smtClean="0"/>
              <a:pPr/>
              <a:t>2023/4/20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7900" y="763588"/>
            <a:ext cx="5075238" cy="3808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63" tIns="46931" rIns="93863" bIns="469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3435" y="4827548"/>
            <a:ext cx="5624174" cy="4572700"/>
          </a:xfrm>
          <a:prstGeom prst="rect">
            <a:avLst/>
          </a:prstGeom>
        </p:spPr>
        <p:txBody>
          <a:bodyPr vert="horz" lIns="93863" tIns="46931" rIns="93863" bIns="469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53475"/>
            <a:ext cx="3046566" cy="508077"/>
          </a:xfrm>
          <a:prstGeom prst="rect">
            <a:avLst/>
          </a:prstGeom>
        </p:spPr>
        <p:txBody>
          <a:bodyPr vert="horz" lIns="93863" tIns="46931" rIns="93863" bIns="46931" rtlCol="0" anchor="b"/>
          <a:lstStyle>
            <a:lvl1pPr algn="l">
              <a:defRPr sz="1200"/>
            </a:lvl1pPr>
          </a:lstStyle>
          <a:p>
            <a:r>
              <a:rPr kumimoji="1" lang="ja-JP" altLang="en-US"/>
              <a:t>「介護ウェーブ２０１６」－介護ウェーブを良くするアクション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2835" y="9653475"/>
            <a:ext cx="3046566" cy="508077"/>
          </a:xfrm>
          <a:prstGeom prst="rect">
            <a:avLst/>
          </a:prstGeom>
        </p:spPr>
        <p:txBody>
          <a:bodyPr vert="horz" lIns="93863" tIns="46931" rIns="93863" bIns="46931" rtlCol="0" anchor="b"/>
          <a:lstStyle>
            <a:lvl1pPr algn="r">
              <a:defRPr sz="1200"/>
            </a:lvl1pPr>
          </a:lstStyle>
          <a:p>
            <a:fld id="{9722D4AB-6FEE-4262-A95C-8B254941E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92533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2025" y="758825"/>
            <a:ext cx="5041900" cy="37814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1269791">
              <a:defRPr/>
            </a:pPr>
            <a:r>
              <a:rPr lang="ja-JP" altLang="en-US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「介護ウェーブ２０１６」－介護ウェーブを良くするアクション</a:t>
            </a:r>
          </a:p>
        </p:txBody>
      </p:sp>
    </p:spTree>
    <p:extLst>
      <p:ext uri="{BB962C8B-B14F-4D97-AF65-F5344CB8AC3E}">
        <p14:creationId xmlns:p14="http://schemas.microsoft.com/office/powerpoint/2010/main" val="267028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ja-JP" altLang="en-US"/>
              <a:t>「介護ウェーブ２０１６」－介護ウェーブを良くするアクション</a:t>
            </a:r>
          </a:p>
        </p:txBody>
      </p:sp>
    </p:spTree>
    <p:extLst>
      <p:ext uri="{BB962C8B-B14F-4D97-AF65-F5344CB8AC3E}">
        <p14:creationId xmlns:p14="http://schemas.microsoft.com/office/powerpoint/2010/main" val="1711004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ja-JP" altLang="en-US"/>
              <a:t>「介護ウェーブ２０１６」－介護ウェーブを良くするアクション</a:t>
            </a:r>
          </a:p>
        </p:txBody>
      </p:sp>
    </p:spTree>
    <p:extLst>
      <p:ext uri="{BB962C8B-B14F-4D97-AF65-F5344CB8AC3E}">
        <p14:creationId xmlns:p14="http://schemas.microsoft.com/office/powerpoint/2010/main" val="2159685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1279538"/>
            <a:r>
              <a:rPr lang="ja-JP" altLang="en-US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「介護ウェーブ２０１６」－介護ウェーブを良くするアクション</a:t>
            </a:r>
          </a:p>
        </p:txBody>
      </p:sp>
    </p:spTree>
    <p:extLst>
      <p:ext uri="{BB962C8B-B14F-4D97-AF65-F5344CB8AC3E}">
        <p14:creationId xmlns:p14="http://schemas.microsoft.com/office/powerpoint/2010/main" val="2807422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2025" y="758825"/>
            <a:ext cx="5041900" cy="37814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1269791">
              <a:defRPr/>
            </a:pPr>
            <a:r>
              <a:rPr lang="ja-JP" altLang="en-US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「介護ウェーブ２０１６」－介護ウェーブを良くするアクション</a:t>
            </a:r>
          </a:p>
        </p:txBody>
      </p:sp>
    </p:spTree>
    <p:extLst>
      <p:ext uri="{BB962C8B-B14F-4D97-AF65-F5344CB8AC3E}">
        <p14:creationId xmlns:p14="http://schemas.microsoft.com/office/powerpoint/2010/main" val="809132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1513-81A5-4050-9DE2-7AF3A2E2E7CB}" type="datetime1">
              <a:rPr kumimoji="1" lang="ja-JP" altLang="en-US" smtClean="0"/>
              <a:pPr/>
              <a:t>2023/4/20</a:t>
            </a:fld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D62F-4968-43D3-8B0E-34ADB3577EF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914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447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1183-1200-4278-B743-E8B9E25B1F90}" type="datetime1">
              <a:rPr kumimoji="1" lang="ja-JP" altLang="en-US" smtClean="0"/>
              <a:pPr/>
              <a:t>2023/4/20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4532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A89E-ACF6-4A78-9C49-238E4C391832}" type="datetime1">
              <a:rPr kumimoji="1" lang="ja-JP" altLang="en-US" smtClean="0"/>
              <a:pPr/>
              <a:t>2023/4/20</a:t>
            </a:fld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D62F-4968-43D3-8B0E-34ADB3577EF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28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F775-D9D0-421E-8FC7-C439C8E7012D}" type="datetime1">
              <a:rPr kumimoji="1" lang="ja-JP" altLang="en-US" smtClean="0"/>
              <a:pPr/>
              <a:t>2023/4/20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D62F-4968-43D3-8B0E-34ADB3577EF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92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A407-7A99-4C61-A34C-0C87F1907FF8}" type="datetime1">
              <a:rPr kumimoji="1" lang="ja-JP" altLang="en-US" smtClean="0"/>
              <a:pPr/>
              <a:t>2023/4/20</a:t>
            </a:fld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D62F-4968-43D3-8B0E-34ADB3577EF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08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600"/>
            <a:ext cx="10881360" cy="205803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0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0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0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0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0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7351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290422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5"/>
            <a:ext cx="1088136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0048" indent="0">
              <a:buNone/>
              <a:defRPr sz="1875">
                <a:solidFill>
                  <a:schemeClr val="tx1">
                    <a:tint val="75000"/>
                  </a:schemeClr>
                </a:solidFill>
              </a:defRPr>
            </a:lvl2pPr>
            <a:lvl3pPr marL="960096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44014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201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002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802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6033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403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8255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2925"/>
            </a:lvl1pPr>
            <a:lvl2pPr>
              <a:defRPr sz="2550"/>
            </a:lvl2pPr>
            <a:lvl3pPr>
              <a:defRPr sz="2100"/>
            </a:lvl3pPr>
            <a:lvl4pPr>
              <a:defRPr sz="1875"/>
            </a:lvl4pPr>
            <a:lvl5pPr>
              <a:defRPr sz="1875"/>
            </a:lvl5pPr>
            <a:lvl6pPr>
              <a:defRPr sz="1875"/>
            </a:lvl6pPr>
            <a:lvl7pPr>
              <a:defRPr sz="1875"/>
            </a:lvl7pPr>
            <a:lvl8pPr>
              <a:defRPr sz="1875"/>
            </a:lvl8pPr>
            <a:lvl9pPr>
              <a:defRPr sz="18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2925"/>
            </a:lvl1pPr>
            <a:lvl2pPr>
              <a:defRPr sz="2550"/>
            </a:lvl2pPr>
            <a:lvl3pPr>
              <a:defRPr sz="2100"/>
            </a:lvl3pPr>
            <a:lvl4pPr>
              <a:defRPr sz="1875"/>
            </a:lvl4pPr>
            <a:lvl5pPr>
              <a:defRPr sz="1875"/>
            </a:lvl5pPr>
            <a:lvl6pPr>
              <a:defRPr sz="1875"/>
            </a:lvl6pPr>
            <a:lvl7pPr>
              <a:defRPr sz="1875"/>
            </a:lvl7pPr>
            <a:lvl8pPr>
              <a:defRPr sz="1875"/>
            </a:lvl8pPr>
            <a:lvl9pPr>
              <a:defRPr sz="18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7468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46033-4ABB-4C87-A829-086D488857B7}" type="datetime1">
              <a:rPr kumimoji="1" lang="ja-JP" altLang="en-US" smtClean="0"/>
              <a:pPr/>
              <a:t>2023/4/20</a:t>
            </a:fld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ED62F-4968-43D3-8B0E-34ADB3577EF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2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hf sldNum="0" hdr="0" ftr="0" dt="0"/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4642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</p:sldLayoutIdLst>
  <p:hf sldNum="0" hdr="0" ftr="0" dt="0"/>
  <p:txStyles>
    <p:titleStyle>
      <a:lvl1pPr algn="ctr" defTabSz="960096" rtl="0" eaLnBrk="1" latinLnBrk="0" hangingPunct="1">
        <a:spcBef>
          <a:spcPct val="0"/>
        </a:spcBef>
        <a:buNone/>
        <a:defRPr kumimoji="1" sz="46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36" indent="-360036" algn="l" defTabSz="9600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75" kern="1200">
          <a:solidFill>
            <a:schemeClr val="tx1"/>
          </a:solidFill>
          <a:latin typeface="+mn-lt"/>
          <a:ea typeface="+mn-ea"/>
          <a:cs typeface="+mn-cs"/>
        </a:defRPr>
      </a:lvl1pPr>
      <a:lvl2pPr marL="780078" indent="-300030" algn="l" defTabSz="96009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2pPr>
      <a:lvl3pPr marL="1200120" indent="-240024" algn="l" defTabSz="9600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50" kern="1200">
          <a:solidFill>
            <a:schemeClr val="tx1"/>
          </a:solidFill>
          <a:latin typeface="+mn-lt"/>
          <a:ea typeface="+mn-ea"/>
          <a:cs typeface="+mn-cs"/>
        </a:defRPr>
      </a:lvl3pPr>
      <a:lvl4pPr marL="1680168" indent="-240024" algn="l" defTabSz="96009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16" indent="-240024" algn="l" defTabSz="96009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0264" indent="-240024" algn="l" defTabSz="9600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12" indent="-240024" algn="l" defTabSz="9600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360" indent="-240024" algn="l" defTabSz="9600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0408" indent="-240024" algn="l" defTabSz="9600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0096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480048" algn="l" defTabSz="960096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2pPr>
      <a:lvl3pPr marL="960096" algn="l" defTabSz="960096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440144" algn="l" defTabSz="960096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4pPr>
      <a:lvl5pPr marL="1920192" algn="l" defTabSz="960096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5pPr>
      <a:lvl6pPr marL="2400240" algn="l" defTabSz="960096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6pPr>
      <a:lvl7pPr marL="2880288" algn="l" defTabSz="960096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7pPr>
      <a:lvl8pPr marL="3360336" algn="l" defTabSz="960096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8pPr>
      <a:lvl9pPr marL="3840384" algn="l" defTabSz="960096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51117" y="2668392"/>
            <a:ext cx="12852717" cy="2240137"/>
          </a:xfrm>
        </p:spPr>
        <p:txBody>
          <a:bodyPr>
            <a:noAutofit/>
          </a:bodyPr>
          <a:lstStyle/>
          <a:p>
            <a:r>
              <a:rPr lang="ja-JP" altLang="en-US" sz="8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介護をよくするアクション</a:t>
            </a:r>
            <a:br>
              <a:rPr lang="en-US" altLang="ja-JP" sz="8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8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メッセージボード</a:t>
            </a:r>
            <a:r>
              <a:rPr lang="ja-JP" altLang="en-US" sz="8800" dirty="0">
                <a:solidFill>
                  <a:schemeClr val="bg2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（例）</a:t>
            </a:r>
            <a:endParaRPr lang="ja-JP" altLang="en-US" sz="8000" dirty="0">
              <a:solidFill>
                <a:schemeClr val="bg2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80487" y="364907"/>
            <a:ext cx="6739474" cy="960263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r>
              <a:rPr lang="en-US" altLang="ja-JP" sz="54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54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介護ウェーブ２０２２</a:t>
            </a:r>
            <a:r>
              <a:rPr lang="en-US" altLang="ja-JP" sz="54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842355" y="7568842"/>
            <a:ext cx="11405495" cy="1175706"/>
          </a:xfrm>
          <a:prstGeom prst="rect">
            <a:avLst/>
          </a:prstGeom>
        </p:spPr>
        <p:txBody>
          <a:bodyPr wrap="square" lIns="128016" tIns="64008" rIns="128016" bIns="64008">
            <a:spAutoFit/>
          </a:bodyPr>
          <a:lstStyle/>
          <a:p>
            <a:r>
              <a:rPr lang="en-US" altLang="ja-JP" sz="3400" dirty="0">
                <a:solidFill>
                  <a:schemeClr val="bg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 </a:t>
            </a:r>
            <a:r>
              <a:rPr lang="ja-JP" altLang="en-US" sz="3400" dirty="0">
                <a:solidFill>
                  <a:schemeClr val="bg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あくまでも参考例です。メッセージ文（お国言葉もＯＫ）、ボードの色やデザイン、大きさなど、工夫して作成しましょう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4825819" y="8690774"/>
            <a:ext cx="6579173" cy="652486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r>
              <a:rPr lang="ja-JP" altLang="en-US" sz="34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★「介護ウェーブ２０２２」バージョン</a:t>
            </a:r>
            <a:endParaRPr lang="en-US" altLang="ja-JP" sz="34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9540" y="5469495"/>
            <a:ext cx="1235051" cy="191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5136" y="5393186"/>
            <a:ext cx="1411357" cy="2002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0890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151928" y="264096"/>
            <a:ext cx="12513568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介護現場は感染による不安を抱えながらケアをしています</a:t>
            </a:r>
            <a:endParaRPr lang="en-US" altLang="ja-JP" sz="9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安心してケアができる</a:t>
            </a:r>
            <a:endParaRPr lang="en-US" altLang="ja-JP" sz="9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補償を求めます</a:t>
            </a:r>
            <a:endParaRPr lang="en-US" altLang="ja-JP" sz="9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4C61E5-18DE-4C48-9A43-D4E9D4FBA324}"/>
              </a:ext>
            </a:extLst>
          </p:cNvPr>
          <p:cNvSpPr/>
          <p:nvPr/>
        </p:nvSpPr>
        <p:spPr>
          <a:xfrm>
            <a:off x="16016" y="8809267"/>
            <a:ext cx="12953528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0438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4562" y="317901"/>
            <a:ext cx="12348661" cy="53429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高齢者の命と</a:t>
            </a:r>
            <a:endParaRPr lang="en-US" altLang="ja-JP" sz="15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1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くらしを守れ！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53750" y="5384686"/>
            <a:ext cx="11593288" cy="3246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2896" y="6470796"/>
            <a:ext cx="1411357" cy="2002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553750" y="5459833"/>
            <a:ext cx="2289854" cy="560153"/>
          </a:xfrm>
          <a:prstGeom prst="rect">
            <a:avLst/>
          </a:prstGeom>
        </p:spPr>
        <p:txBody>
          <a:bodyPr wrap="square" lIns="128016" tIns="64008" rIns="128016" bIns="64008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（私のひと言）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8E9F01B-0B59-45D2-9EAE-B1FC52D60E04}"/>
              </a:ext>
            </a:extLst>
          </p:cNvPr>
          <p:cNvSpPr/>
          <p:nvPr/>
        </p:nvSpPr>
        <p:spPr>
          <a:xfrm>
            <a:off x="0" y="8789454"/>
            <a:ext cx="12801600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8653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51928" y="3432448"/>
            <a:ext cx="12751906" cy="1600200"/>
          </a:xfrm>
        </p:spPr>
        <p:txBody>
          <a:bodyPr>
            <a:noAutofit/>
          </a:bodyPr>
          <a:lstStyle/>
          <a:p>
            <a:r>
              <a:rPr lang="ja-JP" altLang="en-US" sz="16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これ以上</a:t>
            </a:r>
            <a:br>
              <a:rPr lang="en-US" altLang="ja-JP" sz="16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6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利用者負担を</a:t>
            </a:r>
            <a:br>
              <a:rPr lang="en-US" altLang="ja-JP" sz="16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6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増やさないで</a:t>
            </a:r>
          </a:p>
        </p:txBody>
      </p:sp>
      <p:sp>
        <p:nvSpPr>
          <p:cNvPr id="13" name="L 字 12"/>
          <p:cNvSpPr/>
          <p:nvPr/>
        </p:nvSpPr>
        <p:spPr>
          <a:xfrm rot="1487043">
            <a:off x="11747502" y="761993"/>
            <a:ext cx="563310" cy="622432"/>
          </a:xfrm>
          <a:prstGeom prst="corner">
            <a:avLst>
              <a:gd name="adj1" fmla="val 15590"/>
              <a:gd name="adj2" fmla="val 117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" name="L 字 13"/>
          <p:cNvSpPr/>
          <p:nvPr/>
        </p:nvSpPr>
        <p:spPr>
          <a:xfrm rot="1487043" flipH="1">
            <a:off x="11149896" y="473632"/>
            <a:ext cx="511011" cy="645575"/>
          </a:xfrm>
          <a:prstGeom prst="corner">
            <a:avLst>
              <a:gd name="adj1" fmla="val 15590"/>
              <a:gd name="adj2" fmla="val 115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" name="L 字 14"/>
          <p:cNvSpPr/>
          <p:nvPr/>
        </p:nvSpPr>
        <p:spPr>
          <a:xfrm rot="1487043" flipH="1" flipV="1">
            <a:off x="10834230" y="1144753"/>
            <a:ext cx="495148" cy="643055"/>
          </a:xfrm>
          <a:prstGeom prst="corner">
            <a:avLst>
              <a:gd name="adj1" fmla="val 15590"/>
              <a:gd name="adj2" fmla="val 117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6" name="L 字 15"/>
          <p:cNvSpPr/>
          <p:nvPr/>
        </p:nvSpPr>
        <p:spPr>
          <a:xfrm rot="1487043" flipV="1">
            <a:off x="11413505" y="1419256"/>
            <a:ext cx="518239" cy="618853"/>
          </a:xfrm>
          <a:prstGeom prst="corner">
            <a:avLst>
              <a:gd name="adj1" fmla="val 15590"/>
              <a:gd name="adj2" fmla="val 117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C0AB7A-6F85-429D-9F30-03B998ACD797}"/>
              </a:ext>
            </a:extLst>
          </p:cNvPr>
          <p:cNvSpPr/>
          <p:nvPr/>
        </p:nvSpPr>
        <p:spPr>
          <a:xfrm>
            <a:off x="0" y="8630538"/>
            <a:ext cx="13196288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5517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-47668" y="397109"/>
            <a:ext cx="13145211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ケアマネージャーの増員と処遇改善を求めます！</a:t>
            </a:r>
            <a:endParaRPr lang="en-US" altLang="ja-JP" sz="1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49A856E-51F8-4507-A265-B3F7D87773CE}"/>
              </a:ext>
            </a:extLst>
          </p:cNvPr>
          <p:cNvSpPr/>
          <p:nvPr/>
        </p:nvSpPr>
        <p:spPr>
          <a:xfrm>
            <a:off x="-35700" y="8676254"/>
            <a:ext cx="12953528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0438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367952" y="1228756"/>
            <a:ext cx="13249472" cy="2329707"/>
          </a:xfrm>
        </p:spPr>
        <p:txBody>
          <a:bodyPr>
            <a:noAutofit/>
          </a:bodyPr>
          <a:lstStyle/>
          <a:p>
            <a:r>
              <a:rPr lang="ja-JP" altLang="en-US" sz="1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介護は社会保障</a:t>
            </a:r>
            <a:r>
              <a:rPr lang="en-US" altLang="ja-JP" sz="1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!!</a:t>
            </a:r>
            <a:br>
              <a:rPr lang="en-US" altLang="ja-JP" sz="1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国の責任で充実を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DAD3B7F-E316-4E4F-9477-9C3FD7A07E53}"/>
              </a:ext>
            </a:extLst>
          </p:cNvPr>
          <p:cNvSpPr/>
          <p:nvPr/>
        </p:nvSpPr>
        <p:spPr>
          <a:xfrm>
            <a:off x="568152" y="4340964"/>
            <a:ext cx="11881320" cy="4104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12" tIns="48006" rIns="96012" bIns="48006" rtlCol="0" anchor="ctr"/>
          <a:lstStyle/>
          <a:p>
            <a:pPr marL="0" marR="0" lvl="0" indent="0" algn="ctr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75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56FD8B5A-9B65-403F-8446-082DCB965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60" y="6168752"/>
            <a:ext cx="1562180" cy="201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21AA127-AB30-45CB-92E6-FDFE7EBF7321}"/>
              </a:ext>
            </a:extLst>
          </p:cNvPr>
          <p:cNvSpPr/>
          <p:nvPr/>
        </p:nvSpPr>
        <p:spPr>
          <a:xfrm>
            <a:off x="-812" y="8751135"/>
            <a:ext cx="12999826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lvl="0" defTabSz="960096"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★介護ウェーブ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2022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／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＃ 介護をする人・受ける人がともに大切にされる制度へ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8A17ACB-B206-42CB-8574-5E1E8FDBA02D}"/>
              </a:ext>
            </a:extLst>
          </p:cNvPr>
          <p:cNvSpPr/>
          <p:nvPr/>
        </p:nvSpPr>
        <p:spPr>
          <a:xfrm>
            <a:off x="714537" y="4625167"/>
            <a:ext cx="1869839" cy="404726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marL="0" marR="0" lvl="0" indent="0" algn="l" defTabSz="960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（私のひと言）</a:t>
            </a:r>
          </a:p>
        </p:txBody>
      </p:sp>
    </p:spTree>
    <p:extLst>
      <p:ext uri="{BB962C8B-B14F-4D97-AF65-F5344CB8AC3E}">
        <p14:creationId xmlns:p14="http://schemas.microsoft.com/office/powerpoint/2010/main" val="2146956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151928" y="264096"/>
            <a:ext cx="13233648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軍事費ではなく、社会保障費の</a:t>
            </a:r>
            <a:endParaRPr lang="en-US" altLang="ja-JP" sz="13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増額を求めます！</a:t>
            </a:r>
            <a:endParaRPr lang="en-US" altLang="ja-JP" sz="13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49A856E-51F8-4507-A265-B3F7D87773CE}"/>
              </a:ext>
            </a:extLst>
          </p:cNvPr>
          <p:cNvSpPr/>
          <p:nvPr/>
        </p:nvSpPr>
        <p:spPr>
          <a:xfrm>
            <a:off x="-35700" y="8676254"/>
            <a:ext cx="12953528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5577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5384" y="480120"/>
            <a:ext cx="13054339" cy="4515082"/>
          </a:xfrm>
          <a:prstGeom prst="rect">
            <a:avLst/>
          </a:prstGeom>
        </p:spPr>
        <p:txBody>
          <a:bodyPr wrap="square" lIns="128016" tIns="64008" rIns="128016" bIns="64008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0" b="0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介護保険料を</a:t>
            </a:r>
            <a:r>
              <a:rPr lang="ja-JP" altLang="en-US" sz="13000" kern="100" dirty="0">
                <a:solidFill>
                  <a:srgbClr val="FFFFFF"/>
                </a:solidFill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引き上げるな</a:t>
            </a:r>
            <a:r>
              <a:rPr kumimoji="1" lang="ja-JP" altLang="en-US" sz="13000" b="0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！</a:t>
            </a:r>
            <a:r>
              <a:rPr kumimoji="1" lang="en-US" altLang="ja-JP" sz="15500" b="0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 </a:t>
            </a:r>
            <a:endParaRPr kumimoji="1" lang="ja-JP" altLang="en-US" sz="15500" b="0" i="0" u="none" strike="noStrike" kern="1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53750" y="5736704"/>
            <a:ext cx="11593288" cy="2995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33" y="6524426"/>
            <a:ext cx="1358585" cy="21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正方形/長方形 10"/>
          <p:cNvSpPr/>
          <p:nvPr/>
        </p:nvSpPr>
        <p:spPr>
          <a:xfrm>
            <a:off x="856184" y="5766358"/>
            <a:ext cx="1903535" cy="473976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（私のひと言）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62A83DC-C52F-4068-B600-C588614FAA76}"/>
              </a:ext>
            </a:extLst>
          </p:cNvPr>
          <p:cNvSpPr/>
          <p:nvPr/>
        </p:nvSpPr>
        <p:spPr>
          <a:xfrm>
            <a:off x="0" y="8894825"/>
            <a:ext cx="13054339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863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71015" y="768152"/>
            <a:ext cx="11975523" cy="2025170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pPr marL="0" marR="0" lvl="0" indent="0" algn="just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300" b="0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いい介護がしたい</a:t>
            </a:r>
            <a:endParaRPr kumimoji="0" lang="ja-JP" altLang="en-US" sz="11200" b="0" i="0" u="none" strike="noStrike" kern="1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1270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79422" y="5808712"/>
            <a:ext cx="12178462" cy="2606867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pPr marL="1422400" marR="0" lvl="0" indent="-1422400" algn="just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100" b="0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笑顔が見たい</a:t>
            </a:r>
            <a:endParaRPr kumimoji="0" lang="ja-JP" altLang="en-US" sz="6700" b="0" i="0" u="none" strike="noStrike" kern="1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50800" dist="1270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41873" y="3192639"/>
            <a:ext cx="11794910" cy="2515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065919" y="3318512"/>
            <a:ext cx="2278316" cy="560153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（私のひと言）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73" y="3389243"/>
            <a:ext cx="1358585" cy="21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E10290-281C-4556-8219-A36E9CE9F90E}"/>
              </a:ext>
            </a:extLst>
          </p:cNvPr>
          <p:cNvSpPr/>
          <p:nvPr/>
        </p:nvSpPr>
        <p:spPr>
          <a:xfrm>
            <a:off x="-75964" y="8723291"/>
            <a:ext cx="12953528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 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1524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251317" y="264096"/>
            <a:ext cx="12550282" cy="8455132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必要な</a:t>
            </a:r>
            <a:endParaRPr lang="en-US" altLang="ja-JP" sz="16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6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医療と介護は</a:t>
            </a:r>
            <a:endParaRPr lang="en-US" altLang="ja-JP" sz="16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6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国の責任で！</a:t>
            </a:r>
            <a:endParaRPr lang="ja-JP" altLang="en-US" sz="27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83E081B-51FD-4537-A04F-B5A8C7BB4A23}"/>
              </a:ext>
            </a:extLst>
          </p:cNvPr>
          <p:cNvSpPr/>
          <p:nvPr/>
        </p:nvSpPr>
        <p:spPr>
          <a:xfrm>
            <a:off x="-24950" y="8719228"/>
            <a:ext cx="13060184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7524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-151928" y="443237"/>
            <a:ext cx="14587566" cy="8455132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0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コロナに感染しても</a:t>
            </a:r>
            <a:endParaRPr lang="en-US" altLang="ja-JP" sz="10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0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入院して医療が</a:t>
            </a:r>
            <a:endParaRPr lang="en-US" altLang="ja-JP" sz="10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0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受けられるように</a:t>
            </a:r>
            <a:endParaRPr lang="en-US" altLang="ja-JP" sz="10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0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きちん整備して下さい！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83E081B-51FD-4537-A04F-B5A8C7BB4A23}"/>
              </a:ext>
            </a:extLst>
          </p:cNvPr>
          <p:cNvSpPr/>
          <p:nvPr/>
        </p:nvSpPr>
        <p:spPr>
          <a:xfrm>
            <a:off x="-24950" y="8719228"/>
            <a:ext cx="13060184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208112" y="264096"/>
            <a:ext cx="12593488" cy="8455132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rPr>
              <a:t> 利用料の</a:t>
            </a:r>
            <a:endParaRPr kumimoji="1" lang="en-US" altLang="ja-JP" sz="14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rPr>
              <a:t> 引き上げ反対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83E081B-51FD-4537-A04F-B5A8C7BB4A23}"/>
              </a:ext>
            </a:extLst>
          </p:cNvPr>
          <p:cNvSpPr/>
          <p:nvPr/>
        </p:nvSpPr>
        <p:spPr>
          <a:xfrm>
            <a:off x="-8925" y="8719228"/>
            <a:ext cx="13060184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marL="0" marR="0" lvl="0" indent="0" algn="l" defTabSz="960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★介護ウェーブ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2022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／＃ 介護をする人・受ける人がともに大切にされる制度へ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675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568152" y="264096"/>
            <a:ext cx="12593488" cy="8455132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自己責任で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命は守れない！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83E081B-51FD-4537-A04F-B5A8C7BB4A23}"/>
              </a:ext>
            </a:extLst>
          </p:cNvPr>
          <p:cNvSpPr/>
          <p:nvPr/>
        </p:nvSpPr>
        <p:spPr>
          <a:xfrm>
            <a:off x="-8925" y="8719228"/>
            <a:ext cx="13060184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81254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53750" y="6168752"/>
            <a:ext cx="11593288" cy="21170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2896" y="6168752"/>
            <a:ext cx="1411357" cy="2002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654562" y="6269563"/>
            <a:ext cx="1903535" cy="473976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r>
              <a:rPr lang="ja-JP" altLang="en-US" sz="2200" dirty="0">
                <a:solidFill>
                  <a:srgbClr val="F79646">
                    <a:lumMod val="75000"/>
                  </a:srgb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（私のひと言）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0" y="-62474"/>
            <a:ext cx="12801600" cy="6231226"/>
          </a:xfrm>
        </p:spPr>
        <p:txBody>
          <a:bodyPr>
            <a:noAutofit/>
          </a:bodyPr>
          <a:lstStyle/>
          <a:p>
            <a:pPr algn="l"/>
            <a:r>
              <a:rPr lang="ja-JP" altLang="en-US" sz="1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介護職が輝ける制度の転換を</a:t>
            </a:r>
            <a:br>
              <a:rPr lang="en-US" altLang="ja-JP" sz="1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求めます！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FFDD79D-1679-4AF9-97C6-1FED44E71EEE}"/>
              </a:ext>
            </a:extLst>
          </p:cNvPr>
          <p:cNvSpPr/>
          <p:nvPr/>
        </p:nvSpPr>
        <p:spPr>
          <a:xfrm>
            <a:off x="-10264" y="8775792"/>
            <a:ext cx="13023468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106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60962"/>
            <a:ext cx="12972352" cy="8412158"/>
          </a:xfrm>
          <a:prstGeom prst="rect">
            <a:avLst/>
          </a:prstGeom>
          <a:noFill/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全額公費負担で介護職の給与を引き上げろ！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0438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60962"/>
            <a:ext cx="12972352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デジタル機器で人材不足は補えない！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16557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60962"/>
            <a:ext cx="12972352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介護人材を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デジタル機器に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置き換えるな！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2853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60962"/>
            <a:ext cx="12972352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介護人材を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増やす政策を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真剣に考えて！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15122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60962"/>
            <a:ext cx="12972352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低所得者から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資産を奪う政策を見直して！</a:t>
            </a:r>
            <a:endParaRPr lang="en-US" altLang="ja-JP" sz="14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68743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-151928" y="80547"/>
            <a:ext cx="14537704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介護保険財政に</a:t>
            </a:r>
            <a:endParaRPr lang="en-US" altLang="ja-JP" sz="12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おける国庫負担の</a:t>
            </a:r>
            <a:endParaRPr lang="en-US" altLang="ja-JP" sz="12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1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割合を引き上げろ！</a:t>
            </a:r>
            <a:endParaRPr lang="en-US" altLang="ja-JP" sz="12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8190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16633" y="80547"/>
            <a:ext cx="13753528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9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ケアプランの有料化は</a:t>
            </a:r>
            <a:endParaRPr lang="en-US" altLang="ja-JP" sz="9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9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利用相談を抑制し、</a:t>
            </a:r>
            <a:endParaRPr lang="en-US" altLang="ja-JP" sz="9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9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状態悪化につながるため反対です！</a:t>
            </a:r>
            <a:endParaRPr lang="en-US" altLang="ja-JP" sz="9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5070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-25760" y="80547"/>
            <a:ext cx="13753528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9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要介護</a:t>
            </a:r>
            <a:r>
              <a:rPr lang="en-US" altLang="ja-JP" sz="9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1.2</a:t>
            </a:r>
            <a:r>
              <a:rPr lang="ja-JP" altLang="en-US" sz="9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を総合事業に移行するな！</a:t>
            </a:r>
            <a:endParaRPr lang="en-US" altLang="ja-JP" sz="9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9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要介護認定を受けた人の給付の権利を奪うな</a:t>
            </a:r>
            <a:r>
              <a:rPr lang="en-US" altLang="ja-JP" sz="9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‼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7725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60962"/>
            <a:ext cx="12972352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rPr>
              <a:t> ケアプランの</a:t>
            </a:r>
            <a:endParaRPr kumimoji="1" lang="en-US" altLang="ja-JP" sz="14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rPr>
              <a:t> 有料化反対！</a:t>
            </a:r>
            <a:endParaRPr kumimoji="1" lang="en-US" altLang="ja-JP" sz="14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j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marL="0" marR="0" lvl="0" indent="0" algn="l" defTabSz="960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★介護ウェーブ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2022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／＃ 介護をする人・受ける人がともに大切にされる制度へ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41278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-121724" y="315953"/>
            <a:ext cx="13184968" cy="8412158"/>
          </a:xfrm>
          <a:prstGeom prst="rect">
            <a:avLst/>
          </a:prstGeom>
          <a:effectLst/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介護事業所は地域の「いのち」を守るために、日々奮闘しています</a:t>
            </a:r>
            <a:endParaRPr lang="en-US" altLang="ja-JP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「いのち」を守り続けるために、</a:t>
            </a:r>
            <a:endParaRPr lang="en-US" altLang="ja-JP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職員の増員・処遇改善を</a:t>
            </a:r>
            <a:endParaRPr lang="en-US" altLang="ja-JP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求めます</a:t>
            </a:r>
            <a:endParaRPr lang="en-US" altLang="ja-JP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8B3CF0-56BF-43A9-8CDD-0A8CF28554D0}"/>
              </a:ext>
            </a:extLst>
          </p:cNvPr>
          <p:cNvSpPr/>
          <p:nvPr/>
        </p:nvSpPr>
        <p:spPr>
          <a:xfrm>
            <a:off x="-15416" y="8492705"/>
            <a:ext cx="12972352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8676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280120" y="0"/>
            <a:ext cx="14446629" cy="8455132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rPr>
              <a:t>要介護１、２の</a:t>
            </a:r>
            <a:endParaRPr kumimoji="1" lang="en-US" altLang="ja-JP" sz="1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サービス削減反対</a:t>
            </a:r>
            <a:endParaRPr kumimoji="1" lang="ja-JP" altLang="en-US" sz="1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j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83E081B-51FD-4537-A04F-B5A8C7BB4A23}"/>
              </a:ext>
            </a:extLst>
          </p:cNvPr>
          <p:cNvSpPr/>
          <p:nvPr/>
        </p:nvSpPr>
        <p:spPr>
          <a:xfrm>
            <a:off x="-24950" y="8719228"/>
            <a:ext cx="13060184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marL="0" marR="0" lvl="0" indent="0" algn="l" defTabSz="960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★介護ウェーブ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2022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+mn-cs"/>
              </a:rPr>
              <a:t>／＃ 介護をする人・受ける人がともに大切にされる制度へ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1775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120080"/>
            <a:ext cx="12953528" cy="3668697"/>
          </a:xfrm>
          <a:prstGeom prst="rect">
            <a:avLst/>
          </a:prstGeom>
        </p:spPr>
        <p:txBody>
          <a:bodyPr wrap="square" lIns="128016" tIns="64008" rIns="128016" bIns="64008">
            <a:spAutoFit/>
          </a:bodyPr>
          <a:lstStyle/>
          <a:p>
            <a:pPr lvl="0">
              <a:defRPr/>
            </a:pPr>
            <a:r>
              <a:rPr lang="ja-JP" altLang="en-US" sz="11500" kern="100" dirty="0">
                <a:solidFill>
                  <a:srgbClr val="FFFFFF"/>
                </a:solidFill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新型コロナ感染対策の充実を</a:t>
            </a:r>
            <a:r>
              <a:rPr lang="en-US" altLang="ja-JP" sz="11500" kern="100" dirty="0">
                <a:solidFill>
                  <a:srgbClr val="FFFFFF"/>
                </a:solidFill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‼</a:t>
            </a:r>
            <a:endParaRPr kumimoji="1" lang="ja-JP" altLang="en-US" sz="9600" b="0" i="0" u="none" strike="noStrike" kern="1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53750" y="4440560"/>
            <a:ext cx="11593288" cy="4291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33" y="6524426"/>
            <a:ext cx="1358585" cy="21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正方形/長方形 10"/>
          <p:cNvSpPr/>
          <p:nvPr/>
        </p:nvSpPr>
        <p:spPr>
          <a:xfrm>
            <a:off x="424136" y="4584576"/>
            <a:ext cx="2903487" cy="683264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（私のひと言）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950051-B229-44F1-B386-CFD4E4B2DEEF}"/>
              </a:ext>
            </a:extLst>
          </p:cNvPr>
          <p:cNvSpPr/>
          <p:nvPr/>
        </p:nvSpPr>
        <p:spPr>
          <a:xfrm>
            <a:off x="0" y="8953283"/>
            <a:ext cx="12953528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6958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624136"/>
            <a:ext cx="12801600" cy="2329707"/>
          </a:xfrm>
        </p:spPr>
        <p:txBody>
          <a:bodyPr>
            <a:noAutofit/>
          </a:bodyPr>
          <a:lstStyle/>
          <a:p>
            <a:r>
              <a:rPr lang="ja-JP" altLang="en-US" sz="8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このままでは介護は崩壊</a:t>
            </a:r>
            <a:br>
              <a:rPr lang="en-US" altLang="ja-JP" sz="14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介護報酬引き上げを求めます</a:t>
            </a:r>
            <a:endParaRPr lang="ja-JP" altLang="en-US" sz="12075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DAD3B7F-E316-4E4F-9477-9C3FD7A07E53}"/>
              </a:ext>
            </a:extLst>
          </p:cNvPr>
          <p:cNvSpPr/>
          <p:nvPr/>
        </p:nvSpPr>
        <p:spPr>
          <a:xfrm>
            <a:off x="460140" y="3432448"/>
            <a:ext cx="11881320" cy="5044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12" tIns="48006" rIns="96012" bIns="48006" rtlCol="0" anchor="ctr"/>
          <a:lstStyle/>
          <a:p>
            <a:pPr algn="ctr" defTabSz="960120"/>
            <a:endParaRPr lang="ja-JP" altLang="en-US" sz="1875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56FD8B5A-9B65-403F-8446-082DCB965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60" y="6168752"/>
            <a:ext cx="1562180" cy="201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21AA127-AB30-45CB-92E6-FDFE7EBF7321}"/>
              </a:ext>
            </a:extLst>
          </p:cNvPr>
          <p:cNvSpPr/>
          <p:nvPr/>
        </p:nvSpPr>
        <p:spPr>
          <a:xfrm>
            <a:off x="0" y="8886632"/>
            <a:ext cx="12953528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 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8A17ACB-B206-42CB-8574-5E1E8FDBA02D}"/>
              </a:ext>
            </a:extLst>
          </p:cNvPr>
          <p:cNvSpPr/>
          <p:nvPr/>
        </p:nvSpPr>
        <p:spPr>
          <a:xfrm>
            <a:off x="714537" y="3648472"/>
            <a:ext cx="2805943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（私のひと言）</a:t>
            </a:r>
          </a:p>
        </p:txBody>
      </p:sp>
    </p:spTree>
    <p:extLst>
      <p:ext uri="{BB962C8B-B14F-4D97-AF65-F5344CB8AC3E}">
        <p14:creationId xmlns:p14="http://schemas.microsoft.com/office/powerpoint/2010/main" val="1589282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36104" y="263377"/>
            <a:ext cx="12385376" cy="3559436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algn="ctr" defTabSz="960120"/>
            <a:r>
              <a:rPr lang="ja-JP" altLang="en-US" sz="7500" kern="100" dirty="0">
                <a:solidFill>
                  <a:srgbClr val="FFFFFF"/>
                </a:solidFill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コロナ禍での減収は深刻です</a:t>
            </a:r>
            <a:endParaRPr lang="en-US" altLang="ja-JP" sz="7500" kern="100" dirty="0">
              <a:solidFill>
                <a:srgbClr val="FFFFFF"/>
              </a:solidFill>
              <a:effectLst>
                <a:outerShdw blurRad="50800" dist="1270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  <a:p>
            <a:pPr algn="ctr" defTabSz="960120"/>
            <a:r>
              <a:rPr lang="ja-JP" altLang="en-US" sz="7500" kern="100" dirty="0">
                <a:solidFill>
                  <a:srgbClr val="FFFFFF"/>
                </a:solidFill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利用者・職員を守るためにも</a:t>
            </a:r>
            <a:endParaRPr lang="en-US" altLang="ja-JP" sz="7500" kern="100" dirty="0">
              <a:solidFill>
                <a:srgbClr val="FFFFFF"/>
              </a:solidFill>
              <a:effectLst>
                <a:outerShdw blurRad="50800" dist="1270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  <a:p>
            <a:pPr algn="ctr" defTabSz="960120"/>
            <a:r>
              <a:rPr lang="ja-JP" altLang="en-US" sz="7500" kern="100" dirty="0">
                <a:solidFill>
                  <a:srgbClr val="FFFFFF"/>
                </a:solidFill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減収補填を充実してください！</a:t>
            </a:r>
            <a:endParaRPr lang="ja-JP" altLang="en-US" sz="7500" kern="100" dirty="0">
              <a:solidFill>
                <a:srgbClr val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60140" y="3995500"/>
            <a:ext cx="11881320" cy="48144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12" tIns="48006" rIns="96012" bIns="48006" rtlCol="0" anchor="ctr"/>
          <a:lstStyle/>
          <a:p>
            <a:pPr algn="ctr" defTabSz="960120"/>
            <a:endParaRPr lang="ja-JP" altLang="en-US" sz="1875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76" y="6316400"/>
            <a:ext cx="1483244" cy="2300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B41927-480A-49A7-94E7-2576784EDE17}"/>
              </a:ext>
            </a:extLst>
          </p:cNvPr>
          <p:cNvSpPr/>
          <p:nvPr/>
        </p:nvSpPr>
        <p:spPr>
          <a:xfrm>
            <a:off x="136104" y="8809986"/>
            <a:ext cx="12801600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FC0E3F2-8875-4388-BC66-50D4D3D6D5E9}"/>
              </a:ext>
            </a:extLst>
          </p:cNvPr>
          <p:cNvSpPr/>
          <p:nvPr/>
        </p:nvSpPr>
        <p:spPr>
          <a:xfrm>
            <a:off x="464764" y="3995501"/>
            <a:ext cx="3204356" cy="589392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32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（私のひと言）</a:t>
            </a:r>
          </a:p>
        </p:txBody>
      </p:sp>
    </p:spTree>
    <p:extLst>
      <p:ext uri="{BB962C8B-B14F-4D97-AF65-F5344CB8AC3E}">
        <p14:creationId xmlns:p14="http://schemas.microsoft.com/office/powerpoint/2010/main" val="3546814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8112" y="696144"/>
            <a:ext cx="12644605" cy="7548061"/>
          </a:xfrm>
          <a:effectLst/>
        </p:spPr>
        <p:txBody>
          <a:bodyPr>
            <a:noAutofit/>
          </a:bodyPr>
          <a:lstStyle/>
          <a:p>
            <a:pPr algn="l"/>
            <a:r>
              <a:rPr lang="ja-JP" altLang="en-US" sz="19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介護現場の人手不足は深刻です！</a:t>
            </a: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5373" y="4800600"/>
            <a:ext cx="12097344" cy="3629203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ja-JP" altLang="en-US" sz="123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6BE6DF7-2861-4969-BAD1-89073607A473}"/>
              </a:ext>
            </a:extLst>
          </p:cNvPr>
          <p:cNvSpPr/>
          <p:nvPr/>
        </p:nvSpPr>
        <p:spPr>
          <a:xfrm>
            <a:off x="0" y="8918360"/>
            <a:ext cx="12801600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4190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372234"/>
            <a:ext cx="12801600" cy="5827464"/>
          </a:xfrm>
        </p:spPr>
        <p:txBody>
          <a:bodyPr>
            <a:noAutofit/>
          </a:bodyPr>
          <a:lstStyle/>
          <a:p>
            <a:r>
              <a:rPr lang="ja-JP" altLang="en-US" sz="1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介護報酬</a:t>
            </a:r>
            <a:br>
              <a:rPr lang="en-US" altLang="ja-JP" sz="1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引き上げて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52939" y="5304656"/>
            <a:ext cx="11794910" cy="32639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62" y="6269838"/>
            <a:ext cx="1615212" cy="208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正方形/長方形 8"/>
          <p:cNvSpPr/>
          <p:nvPr/>
        </p:nvSpPr>
        <p:spPr>
          <a:xfrm>
            <a:off x="570870" y="5393150"/>
            <a:ext cx="2278316" cy="560153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（私のひと言）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B67BFD0-9F9F-45C0-871A-50470D7B20D5}"/>
              </a:ext>
            </a:extLst>
          </p:cNvPr>
          <p:cNvSpPr/>
          <p:nvPr/>
        </p:nvSpPr>
        <p:spPr>
          <a:xfrm>
            <a:off x="0" y="8833048"/>
            <a:ext cx="13268296" cy="527837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defTabSz="960096"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★介護ウェーブ</a:t>
            </a:r>
            <a:r>
              <a:rPr lang="en-US" altLang="ja-JP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2022</a:t>
            </a:r>
            <a:r>
              <a:rPr lang="ja-JP" altLang="en-US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／＃介護をする人・受ける人がともに大切にされる制度へ</a:t>
            </a:r>
            <a:endParaRPr lang="ja-JP" altLang="en-US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5374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1746</TotalTime>
  <Words>1103</Words>
  <Application>Microsoft Office PowerPoint</Application>
  <PresentationFormat>A3 297x420 mm</PresentationFormat>
  <Paragraphs>105</Paragraphs>
  <Slides>30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30</vt:i4>
      </vt:variant>
    </vt:vector>
  </HeadingPairs>
  <TitlesOfParts>
    <vt:vector size="40" baseType="lpstr">
      <vt:lpstr>AR P丸ゴシック体E</vt:lpstr>
      <vt:lpstr>ＤＨＰ特太ゴシック体</vt:lpstr>
      <vt:lpstr>HGP創英角ｺﾞｼｯｸUB</vt:lpstr>
      <vt:lpstr>HGP創英角ﾎﾟｯﾌﾟ体</vt:lpstr>
      <vt:lpstr>ＭＳ Ｐゴシック</vt:lpstr>
      <vt:lpstr>Arial</vt:lpstr>
      <vt:lpstr>Calibri</vt:lpstr>
      <vt:lpstr>Times New Roman</vt:lpstr>
      <vt:lpstr>Office ​​テーマ</vt:lpstr>
      <vt:lpstr>1_Office ​​テーマ</vt:lpstr>
      <vt:lpstr>介護をよくするアクション メッセージボード（例）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このままでは介護は崩壊 介護報酬引き上げを求めます</vt:lpstr>
      <vt:lpstr>PowerPoint プレゼンテーション</vt:lpstr>
      <vt:lpstr>介護現場の人手不足は深刻です！</vt:lpstr>
      <vt:lpstr>介護報酬 引き上げて</vt:lpstr>
      <vt:lpstr>PowerPoint プレゼンテーション</vt:lpstr>
      <vt:lpstr>PowerPoint プレゼンテーション</vt:lpstr>
      <vt:lpstr>これ以上 利用者負担を 増やさないで</vt:lpstr>
      <vt:lpstr>PowerPoint プレゼンテーション</vt:lpstr>
      <vt:lpstr>介護は社会保障!! 国の責任で充実を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介護職が輝ける制度の転換を 求めます！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介護をよくするアクション スローガン（案）</dc:title>
  <dc:creator>林 泰則</dc:creator>
  <cp:lastModifiedBy>高梨 達也</cp:lastModifiedBy>
  <cp:revision>163</cp:revision>
  <cp:lastPrinted>2022-12-09T09:07:50Z</cp:lastPrinted>
  <dcterms:created xsi:type="dcterms:W3CDTF">2016-03-30T02:36:14Z</dcterms:created>
  <dcterms:modified xsi:type="dcterms:W3CDTF">2023-04-20T05:39:42Z</dcterms:modified>
</cp:coreProperties>
</file>