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19"/>
  </p:notesMasterIdLst>
  <p:handoutMasterIdLst>
    <p:handoutMasterId r:id="rId20"/>
  </p:handoutMasterIdLst>
  <p:sldIdLst>
    <p:sldId id="286" r:id="rId3"/>
    <p:sldId id="285" r:id="rId4"/>
    <p:sldId id="284" r:id="rId5"/>
    <p:sldId id="277" r:id="rId6"/>
    <p:sldId id="278" r:id="rId7"/>
    <p:sldId id="274" r:id="rId8"/>
    <p:sldId id="279" r:id="rId9"/>
    <p:sldId id="258" r:id="rId10"/>
    <p:sldId id="259" r:id="rId11"/>
    <p:sldId id="260" r:id="rId12"/>
    <p:sldId id="261" r:id="rId13"/>
    <p:sldId id="264" r:id="rId14"/>
    <p:sldId id="265" r:id="rId15"/>
    <p:sldId id="266" r:id="rId16"/>
    <p:sldId id="267" r:id="rId17"/>
    <p:sldId id="287" r:id="rId18"/>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7B3"/>
    <a:srgbClr val="ECF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p:scale>
          <a:sx n="85" d="100"/>
          <a:sy n="85" d="100"/>
        </p:scale>
        <p:origin x="-84" y="-258"/>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35930F2-4221-43D2-B2B5-6B18E6DA0B48}" type="datetimeFigureOut">
              <a:rPr kumimoji="1" lang="ja-JP" altLang="en-US" smtClean="0"/>
              <a:t>2013/5/19</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819E888-533C-4358-BB91-ABFBF7FB0661}" type="slidenum">
              <a:rPr kumimoji="1" lang="ja-JP" altLang="en-US" smtClean="0"/>
              <a:t>‹#›</a:t>
            </a:fld>
            <a:endParaRPr kumimoji="1" lang="ja-JP" altLang="en-US"/>
          </a:p>
        </p:txBody>
      </p:sp>
    </p:spTree>
    <p:extLst>
      <p:ext uri="{BB962C8B-B14F-4D97-AF65-F5344CB8AC3E}">
        <p14:creationId xmlns:p14="http://schemas.microsoft.com/office/powerpoint/2010/main" val="340240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D53778A-6D72-42A1-BAFF-386BCE780D13}" type="datetimeFigureOut">
              <a:rPr kumimoji="1" lang="ja-JP" altLang="en-US" smtClean="0"/>
              <a:t>2013/5/19</a:t>
            </a:fld>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2E78AB6-AFD2-4599-AF60-A5E366D39DE9}" type="slidenum">
              <a:rPr kumimoji="1" lang="ja-JP" altLang="en-US" smtClean="0"/>
              <a:t>‹#›</a:t>
            </a:fld>
            <a:endParaRPr kumimoji="1" lang="ja-JP" altLang="en-US"/>
          </a:p>
        </p:txBody>
      </p:sp>
    </p:spTree>
    <p:extLst>
      <p:ext uri="{BB962C8B-B14F-4D97-AF65-F5344CB8AC3E}">
        <p14:creationId xmlns:p14="http://schemas.microsoft.com/office/powerpoint/2010/main" val="35742625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E78AB6-AFD2-4599-AF60-A5E366D39DE9}" type="slidenum">
              <a:rPr kumimoji="1" lang="ja-JP" altLang="en-US" smtClean="0"/>
              <a:t>4</a:t>
            </a:fld>
            <a:endParaRPr kumimoji="1" lang="ja-JP" altLang="en-US"/>
          </a:p>
        </p:txBody>
      </p:sp>
    </p:spTree>
    <p:extLst>
      <p:ext uri="{BB962C8B-B14F-4D97-AF65-F5344CB8AC3E}">
        <p14:creationId xmlns:p14="http://schemas.microsoft.com/office/powerpoint/2010/main" val="145410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365298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356328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266918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434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92443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662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81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269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9162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8924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31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22434035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7311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5841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95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132716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10593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93152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278703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266143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426147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7C40363-FAA2-4CCF-9F33-A47C80F170C5}" type="datetimeFigureOut">
              <a:rPr kumimoji="1" lang="ja-JP" altLang="en-US" smtClean="0"/>
              <a:t>2013/5/19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411980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0363-FAA2-4CCF-9F33-A47C80F170C5}" type="datetimeFigureOut">
              <a:rPr kumimoji="1" lang="ja-JP" altLang="en-US" smtClean="0"/>
              <a:t>2013/5/19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D83C0-15B1-49FD-83AB-311A580A8568}" type="slidenum">
              <a:rPr kumimoji="1" lang="ja-JP" altLang="en-US" smtClean="0"/>
              <a:t>‹#›</a:t>
            </a:fld>
            <a:endParaRPr kumimoji="1" lang="ja-JP" altLang="en-US"/>
          </a:p>
        </p:txBody>
      </p:sp>
    </p:spTree>
    <p:extLst>
      <p:ext uri="{BB962C8B-B14F-4D97-AF65-F5344CB8AC3E}">
        <p14:creationId xmlns:p14="http://schemas.microsoft.com/office/powerpoint/2010/main" val="367777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0363-FAA2-4CCF-9F33-A47C80F170C5}" type="datetimeFigureOut">
              <a:rPr lang="ja-JP" altLang="en-US" smtClean="0">
                <a:solidFill>
                  <a:prstClr val="black">
                    <a:tint val="75000"/>
                  </a:prstClr>
                </a:solidFill>
              </a:rPr>
              <a:pPr/>
              <a:t>2013/5/19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D83C0-15B1-49FD-83AB-311A580A856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35589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98178"/>
          </a:xfrm>
        </p:spPr>
        <p:txBody>
          <a:bodyPr>
            <a:normAutofit fontScale="90000"/>
          </a:bodyPr>
          <a:lstStyle/>
          <a:p>
            <a:r>
              <a:rPr lang="zh-TW" altLang="en-US" sz="2200" dirty="0">
                <a:latin typeface="HGPｺﾞｼｯｸE" pitchFamily="50" charset="-128"/>
                <a:ea typeface="HGPｺﾞｼｯｸE" pitchFamily="50" charset="-128"/>
              </a:rPr>
              <a:t>第</a:t>
            </a:r>
            <a:r>
              <a:rPr lang="en-US" altLang="zh-TW" sz="2200" dirty="0">
                <a:latin typeface="HGPｺﾞｼｯｸE" pitchFamily="50" charset="-128"/>
                <a:ea typeface="HGPｺﾞｼｯｸE" pitchFamily="50" charset="-128"/>
              </a:rPr>
              <a:t>40</a:t>
            </a:r>
            <a:r>
              <a:rPr lang="zh-TW" altLang="en-US" sz="2200" dirty="0">
                <a:latin typeface="HGPｺﾞｼｯｸE" pitchFamily="50" charset="-128"/>
                <a:ea typeface="HGPｺﾞｼｯｸE" pitchFamily="50" charset="-128"/>
              </a:rPr>
              <a:t>期全日本民主医療機関</a:t>
            </a:r>
            <a:r>
              <a:rPr lang="zh-TW" altLang="en-US" sz="2200" dirty="0" smtClean="0">
                <a:latin typeface="HGPｺﾞｼｯｸE" pitchFamily="50" charset="-128"/>
                <a:ea typeface="HGPｺﾞｼｯｸE" pitchFamily="50" charset="-128"/>
              </a:rPr>
              <a:t>連合</a:t>
            </a:r>
            <a:r>
              <a:rPr lang="ja-JP" altLang="en-US" sz="2200" dirty="0" smtClean="0">
                <a:latin typeface="HGPｺﾞｼｯｸE" pitchFamily="50" charset="-128"/>
                <a:ea typeface="HGPｺﾞｼｯｸE" pitchFamily="50" charset="-128"/>
              </a:rPr>
              <a:t>会</a:t>
            </a:r>
            <a:r>
              <a:rPr lang="en-US" altLang="zh-CN" sz="2200" dirty="0" smtClean="0">
                <a:latin typeface="HGPｺﾞｼｯｸE" pitchFamily="50" charset="-128"/>
                <a:ea typeface="HGPｺﾞｼｯｸE" pitchFamily="50" charset="-128"/>
              </a:rPr>
              <a:t>2013</a:t>
            </a:r>
            <a:r>
              <a:rPr lang="zh-CN" altLang="en-US" sz="2200" dirty="0">
                <a:latin typeface="HGPｺﾞｼｯｸE" pitchFamily="50" charset="-128"/>
                <a:ea typeface="HGPｺﾞｼｯｸE" pitchFamily="50" charset="-128"/>
              </a:rPr>
              <a:t>年度 歯科社保集会</a:t>
            </a:r>
            <a:r>
              <a:rPr lang="zh-CN" altLang="en-US" sz="3600" dirty="0">
                <a:latin typeface="HGPｺﾞｼｯｸE" pitchFamily="50" charset="-128"/>
                <a:ea typeface="HGPｺﾞｼｯｸE" pitchFamily="50" charset="-128"/>
              </a:rPr>
              <a:t/>
            </a:r>
            <a:br>
              <a:rPr lang="zh-CN" altLang="en-US" sz="3600" dirty="0">
                <a:latin typeface="HGPｺﾞｼｯｸE" pitchFamily="50" charset="-128"/>
                <a:ea typeface="HGPｺﾞｼｯｸE" pitchFamily="50" charset="-128"/>
              </a:rPr>
            </a:br>
            <a:r>
              <a:rPr kumimoji="1" lang="ja-JP" altLang="en-US" dirty="0" smtClean="0"/>
              <a:t>２０１３年度社保方針</a:t>
            </a:r>
            <a:br>
              <a:rPr kumimoji="1" lang="ja-JP" altLang="en-US" dirty="0" smtClean="0"/>
            </a:br>
            <a:r>
              <a:rPr lang="ja-JP" altLang="en-US" sz="3200" dirty="0"/>
              <a:t>全国理事会で決定</a:t>
            </a:r>
            <a:r>
              <a:rPr lang="ja-JP" altLang="en-US" sz="3200" dirty="0" smtClean="0"/>
              <a:t>。</a:t>
            </a:r>
            <a:r>
              <a:rPr lang="ja-JP" altLang="ja-JP" sz="3100" dirty="0" smtClean="0"/>
              <a:t>通達第ア－</a:t>
            </a:r>
            <a:r>
              <a:rPr lang="en-US" altLang="ja-JP" sz="3100" dirty="0" smtClean="0"/>
              <a:t>479</a:t>
            </a:r>
            <a:r>
              <a:rPr lang="ja-JP" altLang="ja-JP" sz="3100" dirty="0" smtClean="0"/>
              <a:t>号（</a:t>
            </a:r>
            <a:r>
              <a:rPr lang="en-US" altLang="ja-JP" sz="3100" dirty="0" smtClean="0"/>
              <a:t>3</a:t>
            </a:r>
            <a:r>
              <a:rPr lang="ja-JP" altLang="ja-JP" sz="3100" dirty="0" smtClean="0"/>
              <a:t>月</a:t>
            </a:r>
            <a:r>
              <a:rPr lang="en-US" altLang="ja-JP" sz="3100" dirty="0" smtClean="0"/>
              <a:t>18</a:t>
            </a:r>
            <a:r>
              <a:rPr lang="ja-JP" altLang="ja-JP" sz="3100" dirty="0" smtClean="0"/>
              <a:t>日付）</a:t>
            </a:r>
            <a:endParaRPr kumimoji="1" lang="ja-JP" altLang="en-US" sz="3100" dirty="0"/>
          </a:p>
        </p:txBody>
      </p:sp>
      <p:sp>
        <p:nvSpPr>
          <p:cNvPr id="3" name="コンテンツ プレースホルダー 2"/>
          <p:cNvSpPr>
            <a:spLocks noGrp="1"/>
          </p:cNvSpPr>
          <p:nvPr>
            <p:ph idx="1"/>
          </p:nvPr>
        </p:nvSpPr>
        <p:spPr>
          <a:xfrm>
            <a:off x="107504" y="1772816"/>
            <a:ext cx="8040563" cy="5184576"/>
          </a:xfrm>
        </p:spPr>
        <p:txBody>
          <a:bodyPr>
            <a:normAutofit fontScale="62500" lnSpcReduction="20000"/>
          </a:bodyPr>
          <a:lstStyle/>
          <a:p>
            <a:pPr marL="0" indent="0">
              <a:buNone/>
            </a:pPr>
            <a:r>
              <a:rPr lang="ja-JP" altLang="ja-JP" b="1" dirty="0"/>
              <a:t>≪運動提起</a:t>
            </a:r>
            <a:r>
              <a:rPr lang="ja-JP" altLang="ja-JP" b="1" dirty="0" smtClean="0"/>
              <a:t>≫</a:t>
            </a:r>
            <a:r>
              <a:rPr lang="ja-JP" altLang="en-US" b="1" dirty="0" smtClean="0">
                <a:solidFill>
                  <a:schemeClr val="accent6">
                    <a:lumMod val="75000"/>
                  </a:schemeClr>
                </a:solidFill>
              </a:rPr>
              <a:t>広げよう　国民の願いの懸け橋となって</a:t>
            </a:r>
            <a:endParaRPr lang="ja-JP" altLang="ja-JP" dirty="0">
              <a:solidFill>
                <a:schemeClr val="accent6">
                  <a:lumMod val="75000"/>
                </a:schemeClr>
              </a:solidFill>
            </a:endParaRPr>
          </a:p>
          <a:p>
            <a:r>
              <a:rPr lang="ja-JP" altLang="ja-JP" dirty="0">
                <a:latin typeface="+mn-ea"/>
              </a:rPr>
              <a:t>署名目標は</a:t>
            </a:r>
            <a:r>
              <a:rPr lang="en-US" altLang="ja-JP" dirty="0">
                <a:latin typeface="+mn-ea"/>
              </a:rPr>
              <a:t> 2011</a:t>
            </a:r>
            <a:r>
              <a:rPr lang="ja-JP" altLang="ja-JP" dirty="0">
                <a:latin typeface="+mn-ea"/>
              </a:rPr>
              <a:t>年の実績（</a:t>
            </a:r>
            <a:r>
              <a:rPr lang="en-US" altLang="ja-JP" dirty="0">
                <a:latin typeface="+mn-ea"/>
              </a:rPr>
              <a:t>138,594</a:t>
            </a:r>
            <a:r>
              <a:rPr lang="ja-JP" altLang="ja-JP" dirty="0">
                <a:latin typeface="+mn-ea"/>
              </a:rPr>
              <a:t>筆）を</a:t>
            </a:r>
            <a:r>
              <a:rPr lang="ja-JP" altLang="ja-JP" dirty="0" smtClean="0">
                <a:latin typeface="+mn-ea"/>
              </a:rPr>
              <a:t>超える</a:t>
            </a:r>
            <a:endParaRPr lang="ja-JP" altLang="en-US" dirty="0" smtClean="0">
              <a:latin typeface="+mn-ea"/>
            </a:endParaRPr>
          </a:p>
          <a:p>
            <a:pPr marL="0" indent="0">
              <a:buNone/>
            </a:pPr>
            <a:r>
              <a:rPr lang="ja-JP" altLang="en-US" dirty="0">
                <a:latin typeface="+mn-ea"/>
              </a:rPr>
              <a:t>　</a:t>
            </a:r>
            <a:r>
              <a:rPr lang="ja-JP" altLang="en-US" dirty="0" smtClean="0">
                <a:latin typeface="+mn-ea"/>
              </a:rPr>
              <a:t>　</a:t>
            </a:r>
            <a:r>
              <a:rPr lang="en-US" altLang="ja-JP" dirty="0" smtClean="0">
                <a:latin typeface="+mn-ea"/>
              </a:rPr>
              <a:t>20</a:t>
            </a:r>
            <a:r>
              <a:rPr lang="ja-JP" altLang="ja-JP" dirty="0">
                <a:latin typeface="+mn-ea"/>
              </a:rPr>
              <a:t>万</a:t>
            </a:r>
            <a:r>
              <a:rPr lang="ja-JP" altLang="ja-JP" dirty="0" smtClean="0">
                <a:latin typeface="+mn-ea"/>
              </a:rPr>
              <a:t>筆と</a:t>
            </a:r>
            <a:r>
              <a:rPr lang="ja-JP" altLang="ja-JP" dirty="0">
                <a:latin typeface="+mn-ea"/>
              </a:rPr>
              <a:t>します。</a:t>
            </a:r>
          </a:p>
          <a:p>
            <a:r>
              <a:rPr lang="ja-JP" altLang="ja-JP" dirty="0">
                <a:latin typeface="+mn-ea"/>
              </a:rPr>
              <a:t>期間は、</a:t>
            </a:r>
            <a:r>
              <a:rPr lang="en-US" altLang="ja-JP" dirty="0">
                <a:latin typeface="+mn-ea"/>
              </a:rPr>
              <a:t>4</a:t>
            </a:r>
            <a:r>
              <a:rPr lang="ja-JP" altLang="ja-JP" dirty="0">
                <a:latin typeface="+mn-ea"/>
              </a:rPr>
              <a:t>月～</a:t>
            </a:r>
            <a:r>
              <a:rPr lang="en-US" altLang="ja-JP" dirty="0">
                <a:latin typeface="+mn-ea"/>
              </a:rPr>
              <a:t>11</a:t>
            </a:r>
            <a:r>
              <a:rPr lang="ja-JP" altLang="ja-JP" dirty="0">
                <a:latin typeface="+mn-ea"/>
              </a:rPr>
              <a:t>月末。参議院選挙で歯科医療改善</a:t>
            </a:r>
            <a:r>
              <a:rPr lang="ja-JP" altLang="ja-JP" dirty="0" smtClean="0">
                <a:latin typeface="+mn-ea"/>
              </a:rPr>
              <a:t>を</a:t>
            </a:r>
            <a:endParaRPr lang="ja-JP" altLang="en-US" dirty="0" smtClean="0">
              <a:latin typeface="+mn-ea"/>
            </a:endParaRPr>
          </a:p>
          <a:p>
            <a:pPr marL="0" indent="0">
              <a:buNone/>
            </a:pPr>
            <a:r>
              <a:rPr lang="ja-JP" altLang="en-US" dirty="0">
                <a:latin typeface="+mn-ea"/>
              </a:rPr>
              <a:t>　</a:t>
            </a:r>
            <a:r>
              <a:rPr lang="ja-JP" altLang="en-US" dirty="0" smtClean="0">
                <a:latin typeface="+mn-ea"/>
              </a:rPr>
              <a:t>　</a:t>
            </a:r>
            <a:r>
              <a:rPr lang="ja-JP" altLang="ja-JP" dirty="0" smtClean="0">
                <a:latin typeface="+mn-ea"/>
              </a:rPr>
              <a:t>各党</a:t>
            </a:r>
            <a:r>
              <a:rPr lang="ja-JP" altLang="ja-JP" dirty="0">
                <a:latin typeface="+mn-ea"/>
              </a:rPr>
              <a:t>の公約に掲げさせるひとつとする</a:t>
            </a:r>
            <a:r>
              <a:rPr lang="ja-JP" altLang="ja-JP" dirty="0" smtClean="0">
                <a:latin typeface="+mn-ea"/>
              </a:rPr>
              <a:t>ため</a:t>
            </a:r>
            <a:r>
              <a:rPr lang="ja-JP" altLang="en-US" dirty="0" smtClean="0">
                <a:latin typeface="+mn-ea"/>
              </a:rPr>
              <a:t>。</a:t>
            </a:r>
          </a:p>
          <a:p>
            <a:r>
              <a:rPr lang="ja-JP" altLang="ja-JP" dirty="0" smtClean="0">
                <a:latin typeface="+mn-ea"/>
              </a:rPr>
              <a:t>格差</a:t>
            </a:r>
            <a:r>
              <a:rPr lang="ja-JP" altLang="ja-JP" dirty="0">
                <a:latin typeface="+mn-ea"/>
              </a:rPr>
              <a:t>と貧困を無くし、誰もが安心して歯科にかかれるよう</a:t>
            </a:r>
            <a:r>
              <a:rPr lang="ja-JP" altLang="ja-JP" dirty="0" smtClean="0">
                <a:latin typeface="+mn-ea"/>
              </a:rPr>
              <a:t>、</a:t>
            </a:r>
            <a:endParaRPr lang="ja-JP" altLang="en-US" dirty="0" smtClean="0">
              <a:latin typeface="+mn-ea"/>
            </a:endParaRPr>
          </a:p>
          <a:p>
            <a:pPr marL="0" indent="0">
              <a:buNone/>
            </a:pPr>
            <a:r>
              <a:rPr lang="ja-JP" altLang="en-US" dirty="0">
                <a:latin typeface="+mn-ea"/>
              </a:rPr>
              <a:t>　</a:t>
            </a:r>
            <a:r>
              <a:rPr lang="ja-JP" altLang="en-US" dirty="0" smtClean="0">
                <a:latin typeface="+mn-ea"/>
              </a:rPr>
              <a:t>　</a:t>
            </a:r>
            <a:r>
              <a:rPr lang="ja-JP" altLang="ja-JP" dirty="0" smtClean="0">
                <a:latin typeface="+mn-ea"/>
              </a:rPr>
              <a:t>歯科</a:t>
            </a:r>
            <a:r>
              <a:rPr lang="ja-JP" altLang="ja-JP" dirty="0">
                <a:latin typeface="+mn-ea"/>
              </a:rPr>
              <a:t>だけでなく、医科・介護分野、諸団体と協力</a:t>
            </a:r>
            <a:r>
              <a:rPr lang="ja-JP" altLang="ja-JP" dirty="0" smtClean="0">
                <a:latin typeface="+mn-ea"/>
              </a:rPr>
              <a:t>しながら</a:t>
            </a:r>
            <a:endParaRPr lang="ja-JP" altLang="en-US" dirty="0" smtClean="0">
              <a:latin typeface="+mn-ea"/>
            </a:endParaRPr>
          </a:p>
          <a:p>
            <a:pPr marL="0" indent="0">
              <a:buNone/>
            </a:pPr>
            <a:r>
              <a:rPr lang="ja-JP" altLang="en-US" dirty="0">
                <a:latin typeface="+mn-ea"/>
              </a:rPr>
              <a:t>　</a:t>
            </a:r>
            <a:r>
              <a:rPr lang="ja-JP" altLang="en-US" dirty="0" smtClean="0">
                <a:latin typeface="+mn-ea"/>
              </a:rPr>
              <a:t>　</a:t>
            </a:r>
            <a:r>
              <a:rPr lang="ja-JP" altLang="ja-JP" dirty="0" smtClean="0">
                <a:latin typeface="+mn-ea"/>
              </a:rPr>
              <a:t>取り組み</a:t>
            </a:r>
            <a:r>
              <a:rPr lang="ja-JP" altLang="ja-JP" dirty="0">
                <a:latin typeface="+mn-ea"/>
              </a:rPr>
              <a:t>を進めましょう！</a:t>
            </a:r>
            <a:r>
              <a:rPr lang="ja-JP" altLang="ja-JP" dirty="0" smtClean="0">
                <a:latin typeface="+mn-ea"/>
              </a:rPr>
              <a:t>！</a:t>
            </a:r>
            <a:endParaRPr lang="ja-JP" altLang="en-US" dirty="0">
              <a:latin typeface="+mn-ea"/>
            </a:endParaRPr>
          </a:p>
          <a:p>
            <a:endParaRPr lang="ja-JP" altLang="en-US" dirty="0" smtClean="0">
              <a:latin typeface="+mn-ea"/>
            </a:endParaRPr>
          </a:p>
          <a:p>
            <a:pPr marL="0" indent="0">
              <a:buNone/>
            </a:pPr>
            <a:r>
              <a:rPr lang="ja-JP" altLang="ja-JP" b="1" dirty="0" smtClean="0"/>
              <a:t>≪</a:t>
            </a:r>
            <a:r>
              <a:rPr lang="ja-JP" altLang="en-US" b="1" dirty="0" smtClean="0"/>
              <a:t>目的</a:t>
            </a:r>
            <a:r>
              <a:rPr lang="ja-JP" altLang="ja-JP" b="1" dirty="0" smtClean="0"/>
              <a:t>≫</a:t>
            </a:r>
            <a:endParaRPr lang="ja-JP" altLang="ja-JP" dirty="0" smtClean="0"/>
          </a:p>
          <a:p>
            <a:pPr lvl="0"/>
            <a:r>
              <a:rPr lang="ja-JP" altLang="ja-JP" dirty="0" smtClean="0"/>
              <a:t>署名</a:t>
            </a:r>
            <a:r>
              <a:rPr lang="ja-JP" altLang="ja-JP" dirty="0"/>
              <a:t>内容を多くの人に伝え、賛同してもらい、署名目標を達成する。</a:t>
            </a:r>
          </a:p>
          <a:p>
            <a:pPr lvl="0"/>
            <a:r>
              <a:rPr lang="ja-JP" altLang="ja-JP" dirty="0"/>
              <a:t>学習を行い、広く社会・医療情勢を知っていく。</a:t>
            </a:r>
          </a:p>
          <a:p>
            <a:pPr lvl="0"/>
            <a:r>
              <a:rPr lang="ja-JP" altLang="ja-JP" dirty="0"/>
              <a:t>日常診療で保険でよい歯科医療の実践を進める</a:t>
            </a:r>
            <a:r>
              <a:rPr lang="ja-JP" altLang="ja-JP" dirty="0" smtClean="0"/>
              <a:t>。</a:t>
            </a:r>
            <a:endParaRPr lang="ja-JP" altLang="en-US" dirty="0" smtClean="0"/>
          </a:p>
          <a:p>
            <a:pPr marL="0" indent="0">
              <a:buNone/>
            </a:pPr>
            <a:r>
              <a:rPr lang="ja-JP" altLang="ja-JP" dirty="0" smtClean="0"/>
              <a:t>【</a:t>
            </a:r>
            <a:r>
              <a:rPr lang="ja-JP" altLang="en-US" dirty="0" smtClean="0"/>
              <a:t>署名</a:t>
            </a:r>
            <a:r>
              <a:rPr lang="ja-JP" altLang="ja-JP" dirty="0" smtClean="0"/>
              <a:t>目標</a:t>
            </a:r>
            <a:r>
              <a:rPr lang="ja-JP" altLang="ja-JP" dirty="0"/>
              <a:t>】　</a:t>
            </a:r>
          </a:p>
          <a:p>
            <a:pPr lvl="0"/>
            <a:r>
              <a:rPr lang="ja-JP" altLang="en-US" dirty="0" smtClean="0"/>
              <a:t>歯科職員１００筆、</a:t>
            </a:r>
            <a:r>
              <a:rPr lang="ja-JP" altLang="ja-JP" dirty="0" smtClean="0"/>
              <a:t>前回</a:t>
            </a:r>
            <a:r>
              <a:rPr lang="ja-JP" altLang="ja-JP" dirty="0"/>
              <a:t>署名数を</a:t>
            </a:r>
            <a:r>
              <a:rPr lang="ja-JP" altLang="ja-JP" dirty="0" smtClean="0"/>
              <a:t>上回る</a:t>
            </a:r>
            <a:r>
              <a:rPr lang="ja-JP" altLang="en-US" dirty="0" smtClean="0"/>
              <a:t>取り組みを計画・実行する</a:t>
            </a:r>
            <a:r>
              <a:rPr lang="ja-JP" altLang="ja-JP" dirty="0" smtClean="0"/>
              <a:t>。</a:t>
            </a:r>
            <a:endParaRPr lang="ja-JP" altLang="ja-JP" dirty="0"/>
          </a:p>
          <a:p>
            <a:pPr lvl="0"/>
            <a:r>
              <a:rPr lang="ja-JP" altLang="ja-JP" dirty="0"/>
              <a:t>６月末に目標の</a:t>
            </a:r>
            <a:r>
              <a:rPr lang="en-US" altLang="ja-JP" dirty="0"/>
              <a:t>40</a:t>
            </a:r>
            <a:r>
              <a:rPr lang="ja-JP" altLang="ja-JP" dirty="0"/>
              <a:t>％を達成する。</a:t>
            </a:r>
          </a:p>
          <a:p>
            <a:pPr marL="0" lvl="0" indent="0">
              <a:buNone/>
            </a:pPr>
            <a:endParaRPr lang="ja-JP" altLang="ja-JP" dirty="0"/>
          </a:p>
          <a:p>
            <a:endParaRPr lang="ja-JP" altLang="ja-JP" dirty="0">
              <a:latin typeface="+mn-ea"/>
            </a:endParaRPr>
          </a:p>
          <a:p>
            <a:endParaRPr kumimoji="1" lang="ja-JP" alt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500" y="6202510"/>
            <a:ext cx="164950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916832"/>
            <a:ext cx="1944216" cy="273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866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3826768" cy="864096"/>
          </a:xfrm>
        </p:spPr>
        <p:txBody>
          <a:bodyPr>
            <a:normAutofit fontScale="90000"/>
          </a:bodyPr>
          <a:lstStyle/>
          <a:p>
            <a:r>
              <a:rPr lang="ja-JP" altLang="ja-JP" sz="3200" b="1" dirty="0"/>
              <a:t>②職員学習会</a:t>
            </a:r>
            <a:r>
              <a:rPr lang="ja-JP" altLang="ja-JP" sz="3200" dirty="0"/>
              <a:t/>
            </a:r>
            <a:br>
              <a:rPr lang="ja-JP" altLang="ja-JP" sz="3200" dirty="0"/>
            </a:br>
            <a:r>
              <a:rPr lang="ja-JP" altLang="en-US" sz="2700" dirty="0" smtClean="0">
                <a:solidFill>
                  <a:srgbClr val="FF0000"/>
                </a:solidFill>
              </a:rPr>
              <a:t>開催できなかった</a:t>
            </a:r>
            <a:r>
              <a:rPr lang="en-US" altLang="ja-JP" sz="2700" dirty="0" smtClean="0">
                <a:solidFill>
                  <a:srgbClr val="FF0000"/>
                </a:solidFill>
              </a:rPr>
              <a:t>25</a:t>
            </a:r>
            <a:r>
              <a:rPr lang="ja-JP" altLang="en-US" sz="2700" dirty="0" smtClean="0">
                <a:solidFill>
                  <a:srgbClr val="FF0000"/>
                </a:solidFill>
              </a:rPr>
              <a:t>％</a:t>
            </a:r>
            <a:endParaRPr kumimoji="1" lang="ja-JP" altLang="en-US" sz="2700" dirty="0"/>
          </a:p>
        </p:txBody>
      </p:sp>
      <p:sp>
        <p:nvSpPr>
          <p:cNvPr id="5" name="テキスト プレースホルダー 4"/>
          <p:cNvSpPr>
            <a:spLocks noGrp="1"/>
          </p:cNvSpPr>
          <p:nvPr>
            <p:ph type="body" sz="half" idx="2"/>
          </p:nvPr>
        </p:nvSpPr>
        <p:spPr>
          <a:xfrm>
            <a:off x="251520" y="980728"/>
            <a:ext cx="5184576" cy="5145435"/>
          </a:xfrm>
        </p:spPr>
        <p:txBody>
          <a:bodyPr>
            <a:normAutofit lnSpcReduction="10000"/>
          </a:bodyPr>
          <a:lstStyle/>
          <a:p>
            <a:r>
              <a:rPr lang="ja-JP" altLang="en-US" b="1" dirty="0" smtClean="0"/>
              <a:t>・</a:t>
            </a:r>
            <a:r>
              <a:rPr lang="ja-JP" altLang="ja-JP" sz="2000" b="1" dirty="0" smtClean="0">
                <a:solidFill>
                  <a:srgbClr val="0070C0"/>
                </a:solidFill>
              </a:rPr>
              <a:t>朝会</a:t>
            </a:r>
            <a:r>
              <a:rPr lang="ja-JP" altLang="ja-JP" sz="2000" b="1" dirty="0">
                <a:solidFill>
                  <a:srgbClr val="0070C0"/>
                </a:solidFill>
              </a:rPr>
              <a:t>を利用して</a:t>
            </a:r>
            <a:r>
              <a:rPr lang="ja-JP" altLang="ja-JP" sz="2000" b="1" dirty="0" smtClean="0">
                <a:solidFill>
                  <a:srgbClr val="0070C0"/>
                </a:solidFill>
              </a:rPr>
              <a:t>全職員</a:t>
            </a:r>
            <a:r>
              <a:rPr lang="ja-JP" altLang="en-US" sz="2000" b="1" dirty="0">
                <a:solidFill>
                  <a:srgbClr val="0070C0"/>
                </a:solidFill>
              </a:rPr>
              <a:t>の</a:t>
            </a:r>
            <a:r>
              <a:rPr lang="ja-JP" altLang="ja-JP" sz="2000" b="1" dirty="0" smtClean="0">
                <a:solidFill>
                  <a:srgbClr val="0070C0"/>
                </a:solidFill>
              </a:rPr>
              <a:t>読み合わせ</a:t>
            </a:r>
            <a:r>
              <a:rPr lang="ja-JP" altLang="ja-JP" sz="2000" b="1" dirty="0">
                <a:solidFill>
                  <a:srgbClr val="0070C0"/>
                </a:solidFill>
              </a:rPr>
              <a:t>を行った</a:t>
            </a:r>
            <a:r>
              <a:rPr lang="ja-JP" altLang="ja-JP" sz="2000" b="1" dirty="0" smtClean="0">
                <a:solidFill>
                  <a:srgbClr val="0070C0"/>
                </a:solidFill>
              </a:rPr>
              <a:t>。</a:t>
            </a:r>
            <a:endParaRPr lang="ja-JP" altLang="ja-JP" sz="2000" b="1" dirty="0">
              <a:solidFill>
                <a:srgbClr val="0070C0"/>
              </a:solidFill>
            </a:endParaRPr>
          </a:p>
          <a:p>
            <a:r>
              <a:rPr lang="ja-JP" altLang="ja-JP" sz="2000" b="1" dirty="0" smtClean="0">
                <a:solidFill>
                  <a:srgbClr val="0070C0"/>
                </a:solidFill>
              </a:rPr>
              <a:t>・毎月気になる患者</a:t>
            </a:r>
            <a:r>
              <a:rPr lang="ja-JP" altLang="en-US" sz="2000" b="1" dirty="0" smtClean="0">
                <a:solidFill>
                  <a:srgbClr val="0070C0"/>
                </a:solidFill>
              </a:rPr>
              <a:t>事例</a:t>
            </a:r>
            <a:r>
              <a:rPr lang="ja-JP" altLang="en-US" sz="2000" b="1" dirty="0">
                <a:solidFill>
                  <a:srgbClr val="0070C0"/>
                </a:solidFill>
              </a:rPr>
              <a:t>を</a:t>
            </a:r>
            <a:r>
              <a:rPr lang="ja-JP" altLang="ja-JP" sz="2000" b="1" dirty="0" smtClean="0">
                <a:solidFill>
                  <a:srgbClr val="0070C0"/>
                </a:solidFill>
              </a:rPr>
              <a:t>順番</a:t>
            </a:r>
            <a:r>
              <a:rPr lang="ja-JP" altLang="ja-JP" sz="2000" b="1" dirty="0">
                <a:solidFill>
                  <a:srgbClr val="0070C0"/>
                </a:solidFill>
              </a:rPr>
              <a:t>に報告</a:t>
            </a:r>
            <a:r>
              <a:rPr lang="ja-JP" altLang="ja-JP" sz="2000" b="1" dirty="0" smtClean="0">
                <a:solidFill>
                  <a:srgbClr val="0070C0"/>
                </a:solidFill>
              </a:rPr>
              <a:t>し</a:t>
            </a:r>
            <a:r>
              <a:rPr lang="ja-JP" altLang="en-US" sz="2000" b="1" dirty="0" smtClean="0">
                <a:solidFill>
                  <a:srgbClr val="0070C0"/>
                </a:solidFill>
              </a:rPr>
              <a:t>た</a:t>
            </a:r>
            <a:r>
              <a:rPr lang="ja-JP" altLang="ja-JP" sz="2000" b="1" dirty="0" smtClean="0">
                <a:solidFill>
                  <a:srgbClr val="0070C0"/>
                </a:solidFill>
              </a:rPr>
              <a:t>。</a:t>
            </a:r>
            <a:endParaRPr lang="ja-JP" altLang="en-US" sz="2000" b="1" dirty="0">
              <a:solidFill>
                <a:srgbClr val="0070C0"/>
              </a:solidFill>
            </a:endParaRPr>
          </a:p>
          <a:p>
            <a:r>
              <a:rPr lang="ja-JP" altLang="ja-JP" sz="2000" b="1" dirty="0">
                <a:solidFill>
                  <a:srgbClr val="0070C0"/>
                </a:solidFill>
              </a:rPr>
              <a:t>・</a:t>
            </a:r>
            <a:r>
              <a:rPr lang="ja-JP" altLang="ja-JP" sz="2000" b="1" dirty="0" smtClean="0">
                <a:solidFill>
                  <a:srgbClr val="0070C0"/>
                </a:solidFill>
              </a:rPr>
              <a:t>無低診</a:t>
            </a:r>
            <a:r>
              <a:rPr lang="ja-JP" altLang="en-US" sz="2000" b="1" dirty="0" smtClean="0">
                <a:solidFill>
                  <a:srgbClr val="0070C0"/>
                </a:solidFill>
              </a:rPr>
              <a:t>の</a:t>
            </a:r>
            <a:r>
              <a:rPr lang="ja-JP" altLang="ja-JP" sz="2000" b="1" dirty="0" smtClean="0">
                <a:solidFill>
                  <a:srgbClr val="0070C0"/>
                </a:solidFill>
              </a:rPr>
              <a:t>患者情報</a:t>
            </a:r>
            <a:r>
              <a:rPr lang="ja-JP" altLang="ja-JP" sz="2000" b="1" dirty="0">
                <a:solidFill>
                  <a:srgbClr val="0070C0"/>
                </a:solidFill>
              </a:rPr>
              <a:t>を職員会議等で共有</a:t>
            </a:r>
            <a:r>
              <a:rPr lang="ja-JP" altLang="ja-JP" sz="2000" b="1" dirty="0" smtClean="0">
                <a:solidFill>
                  <a:srgbClr val="0070C0"/>
                </a:solidFill>
              </a:rPr>
              <a:t>し</a:t>
            </a:r>
            <a:r>
              <a:rPr lang="ja-JP" altLang="en-US" sz="2000" b="1" dirty="0" smtClean="0">
                <a:solidFill>
                  <a:srgbClr val="0070C0"/>
                </a:solidFill>
              </a:rPr>
              <a:t>、</a:t>
            </a:r>
            <a:r>
              <a:rPr lang="ja-JP" altLang="ja-JP" sz="2000" b="1" dirty="0" smtClean="0">
                <a:solidFill>
                  <a:srgbClr val="0070C0"/>
                </a:solidFill>
              </a:rPr>
              <a:t>生活</a:t>
            </a:r>
            <a:r>
              <a:rPr lang="ja-JP" altLang="ja-JP" sz="2000" b="1" dirty="0">
                <a:solidFill>
                  <a:srgbClr val="0070C0"/>
                </a:solidFill>
              </a:rPr>
              <a:t>背景を理解できるようにしている</a:t>
            </a:r>
            <a:r>
              <a:rPr lang="ja-JP" altLang="ja-JP" sz="2000" b="1" dirty="0" smtClean="0">
                <a:solidFill>
                  <a:srgbClr val="0070C0"/>
                </a:solidFill>
              </a:rPr>
              <a:t>。</a:t>
            </a:r>
            <a:endParaRPr lang="ja-JP" altLang="en-US" sz="2000" b="1" dirty="0" smtClean="0">
              <a:solidFill>
                <a:srgbClr val="0070C0"/>
              </a:solidFill>
            </a:endParaRPr>
          </a:p>
          <a:p>
            <a:endParaRPr lang="ja-JP" altLang="en-US" sz="2000" b="1" dirty="0" smtClean="0"/>
          </a:p>
          <a:p>
            <a:r>
              <a:rPr lang="ja-JP" altLang="ja-JP" sz="2000" b="1" dirty="0" smtClean="0"/>
              <a:t>・</a:t>
            </a:r>
            <a:r>
              <a:rPr lang="ja-JP" altLang="ja-JP" sz="1600" b="1" dirty="0" smtClean="0">
                <a:latin typeface="+mn-ea"/>
              </a:rPr>
              <a:t>待合室のラックに置</a:t>
            </a:r>
            <a:r>
              <a:rPr lang="ja-JP" altLang="en-US" sz="1600" b="1" dirty="0" smtClean="0">
                <a:latin typeface="+mn-ea"/>
              </a:rPr>
              <a:t>いた</a:t>
            </a:r>
            <a:r>
              <a:rPr lang="ja-JP" altLang="ja-JP" sz="1600" b="1" dirty="0" smtClean="0">
                <a:latin typeface="+mn-ea"/>
              </a:rPr>
              <a:t>。</a:t>
            </a:r>
            <a:r>
              <a:rPr lang="ja-JP" altLang="ja-JP" sz="1600" b="1" u="sng" dirty="0" smtClean="0">
                <a:latin typeface="+mn-ea"/>
              </a:rPr>
              <a:t>見ている方は意外と多かった、持ち帰る方</a:t>
            </a:r>
            <a:r>
              <a:rPr lang="ja-JP" altLang="en-US" sz="1600" b="1" u="sng" dirty="0" smtClean="0">
                <a:latin typeface="+mn-ea"/>
              </a:rPr>
              <a:t>もい</a:t>
            </a:r>
            <a:r>
              <a:rPr lang="ja-JP" altLang="ja-JP" sz="1600" b="1" u="sng" dirty="0" smtClean="0">
                <a:latin typeface="+mn-ea"/>
              </a:rPr>
              <a:t>た</a:t>
            </a:r>
            <a:r>
              <a:rPr lang="ja-JP" altLang="ja-JP" sz="1600" b="1" u="sng" dirty="0" smtClean="0"/>
              <a:t>。</a:t>
            </a:r>
            <a:endParaRPr lang="ja-JP" altLang="en-US" sz="1600" b="1" u="sng" dirty="0" smtClean="0"/>
          </a:p>
          <a:p>
            <a:r>
              <a:rPr lang="ja-JP" altLang="en-US" sz="1600" b="1" dirty="0" smtClean="0"/>
              <a:t>・</a:t>
            </a:r>
            <a:r>
              <a:rPr lang="ja-JP" altLang="ja-JP" sz="1600" b="1" dirty="0" smtClean="0"/>
              <a:t>少し回数が多くなってしまったが、</a:t>
            </a:r>
            <a:r>
              <a:rPr lang="ja-JP" altLang="ja-JP" sz="1600" b="1" u="sng" dirty="0" smtClean="0"/>
              <a:t>自分たち</a:t>
            </a:r>
            <a:r>
              <a:rPr lang="ja-JP" altLang="en-US" sz="1600" b="1" u="sng" dirty="0" smtClean="0"/>
              <a:t>の</a:t>
            </a:r>
            <a:r>
              <a:rPr lang="ja-JP" altLang="ja-JP" sz="1600" b="1" u="sng" dirty="0" smtClean="0"/>
              <a:t>患者さんだけではなく全国の状況を知ることが出来き</a:t>
            </a:r>
            <a:r>
              <a:rPr lang="ja-JP" altLang="ja-JP" sz="1600" b="1" dirty="0" smtClean="0"/>
              <a:t>、職員からの反応も思った以上。</a:t>
            </a:r>
            <a:endParaRPr lang="ja-JP" altLang="en-US" sz="1600" b="1" dirty="0" smtClean="0"/>
          </a:p>
          <a:p>
            <a:r>
              <a:rPr lang="ja-JP" altLang="en-US" sz="1600" b="1" dirty="0" smtClean="0"/>
              <a:t>・</a:t>
            </a:r>
            <a:r>
              <a:rPr lang="ja-JP" altLang="ja-JP" sz="1600" b="1" dirty="0" smtClean="0"/>
              <a:t>地域</a:t>
            </a:r>
            <a:r>
              <a:rPr lang="ja-JP" altLang="ja-JP" sz="1600" b="1" dirty="0"/>
              <a:t>の貧困の実態を知り</a:t>
            </a:r>
            <a:r>
              <a:rPr lang="ja-JP" altLang="ja-JP" sz="1600" b="1" dirty="0" smtClean="0"/>
              <a:t>、自分</a:t>
            </a:r>
            <a:r>
              <a:rPr lang="ja-JP" altLang="ja-JP" sz="1600" b="1" dirty="0"/>
              <a:t>たちの課題を学ぶことができた。とくに</a:t>
            </a:r>
            <a:r>
              <a:rPr lang="ja-JP" altLang="ja-JP" sz="1600" b="1" dirty="0" smtClean="0"/>
              <a:t>、「</a:t>
            </a:r>
            <a:r>
              <a:rPr lang="ja-JP" altLang="ja-JP" sz="1600" b="1" dirty="0"/>
              <a:t>気になる患者」の洗い出しと</a:t>
            </a:r>
            <a:r>
              <a:rPr lang="ja-JP" altLang="ja-JP" sz="1600" b="1" u="sng" dirty="0"/>
              <a:t>訪問行動は、患者さんの実態を知り、自分たちが何をしなければならないかを学ぶ良い機会</a:t>
            </a:r>
            <a:r>
              <a:rPr lang="ja-JP" altLang="ja-JP" sz="1600" b="1" dirty="0"/>
              <a:t>となった。訪問した患者さんの消息が掴めなかったため、市役所に問い合わせを行ったらすぐに返事をもらうことができた。また、新患で受診した患者さんがその後孤独死していたことも掴むことができた（中断患者への働きかけの必要性を感じた）。</a:t>
            </a:r>
          </a:p>
          <a:p>
            <a:endParaRPr lang="ja-JP" altLang="en-US" dirty="0" smtClean="0"/>
          </a:p>
          <a:p>
            <a:endParaRPr lang="ja-JP" altLang="ja-JP" dirty="0" smtClean="0"/>
          </a:p>
          <a:p>
            <a:endParaRPr lang="ja-JP" altLang="en-US" dirty="0" smtClean="0"/>
          </a:p>
          <a:p>
            <a:endParaRPr lang="ja-JP" altLang="ja-JP" dirty="0"/>
          </a:p>
          <a:p>
            <a:endParaRPr kumimoji="1" lang="ja-JP"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0192" y="188640"/>
            <a:ext cx="2480777" cy="235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175115" y="2474842"/>
            <a:ext cx="75215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90" y="3113951"/>
            <a:ext cx="317357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107504" y="5826567"/>
            <a:ext cx="8504499" cy="830997"/>
          </a:xfrm>
          <a:prstGeom prst="rect">
            <a:avLst/>
          </a:prstGeom>
        </p:spPr>
        <p:txBody>
          <a:bodyPr wrap="square">
            <a:spAutoFit/>
          </a:bodyPr>
          <a:lstStyle/>
          <a:p>
            <a:r>
              <a:rPr lang="ja-JP" altLang="ja-JP" sz="1400" b="1" dirty="0" smtClean="0">
                <a:latin typeface="HGPｺﾞｼｯｸE" pitchFamily="50" charset="-128"/>
                <a:ea typeface="HGPｺﾞｼｯｸE" pitchFamily="50" charset="-128"/>
              </a:rPr>
              <a:t>・</a:t>
            </a:r>
            <a:r>
              <a:rPr lang="ja-JP" altLang="en-US" sz="1400" b="1" u="sng" dirty="0" smtClean="0">
                <a:latin typeface="HGPｺﾞｼｯｸE" pitchFamily="50" charset="-128"/>
                <a:ea typeface="HGPｺﾞｼｯｸE" pitchFamily="50" charset="-128"/>
              </a:rPr>
              <a:t>職員の中では</a:t>
            </a:r>
            <a:r>
              <a:rPr lang="ja-JP" altLang="ja-JP" sz="1600" b="1" u="sng" dirty="0" smtClean="0">
                <a:latin typeface="HGPｺﾞｼｯｸE" pitchFamily="50" charset="-128"/>
                <a:ea typeface="HGPｺﾞｼｯｸE" pitchFamily="50" charset="-128"/>
              </a:rPr>
              <a:t>日常診療で見かける事もあるとの反応。生活背景まで意識した対応になっていない</a:t>
            </a:r>
            <a:r>
              <a:rPr lang="ja-JP" altLang="en-US" sz="1600" b="1" u="sng" dirty="0" smtClean="0">
                <a:latin typeface="HGPｺﾞｼｯｸE" pitchFamily="50" charset="-128"/>
                <a:ea typeface="HGPｺﾞｼｯｸE" pitchFamily="50" charset="-128"/>
              </a:rPr>
              <a:t>。</a:t>
            </a:r>
          </a:p>
          <a:p>
            <a:r>
              <a:rPr lang="ja-JP" altLang="en-US" sz="1600" b="1" u="sng" dirty="0">
                <a:latin typeface="HGPｺﾞｼｯｸE" pitchFamily="50" charset="-128"/>
                <a:ea typeface="HGPｺﾞｼｯｸE" pitchFamily="50" charset="-128"/>
              </a:rPr>
              <a:t>・</a:t>
            </a:r>
            <a:r>
              <a:rPr lang="ja-JP" altLang="ja-JP" sz="1600" b="1" u="sng" dirty="0" smtClean="0">
                <a:latin typeface="HGPｺﾞｼｯｸE" pitchFamily="50" charset="-128"/>
                <a:ea typeface="HGPｺﾞｼｯｸE" pitchFamily="50" charset="-128"/>
              </a:rPr>
              <a:t>特別経済的な理由で中断等になっている等の事例報告はなかった。そういう視点で観れる職員がいないか観察力が弱くなっていると言える。</a:t>
            </a:r>
            <a:endParaRPr lang="ja-JP" altLang="en-US" sz="1600" b="1" u="sng" dirty="0" smtClean="0">
              <a:latin typeface="HGPｺﾞｼｯｸE" pitchFamily="50" charset="-128"/>
              <a:ea typeface="HGPｺﾞｼｯｸE" pitchFamily="50" charset="-128"/>
            </a:endParaRPr>
          </a:p>
        </p:txBody>
      </p:sp>
    </p:spTree>
    <p:extLst>
      <p:ext uri="{BB962C8B-B14F-4D97-AF65-F5344CB8AC3E}">
        <p14:creationId xmlns:p14="http://schemas.microsoft.com/office/powerpoint/2010/main" val="142249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3050"/>
            <a:ext cx="3008313" cy="851694"/>
          </a:xfrm>
        </p:spPr>
        <p:txBody>
          <a:bodyPr>
            <a:normAutofit fontScale="90000"/>
          </a:bodyPr>
          <a:lstStyle/>
          <a:p>
            <a:r>
              <a:rPr lang="ja-JP" altLang="ja-JP" sz="2800" dirty="0">
                <a:solidFill>
                  <a:prstClr val="black"/>
                </a:solidFill>
              </a:rPr>
              <a:t>Ⅱ県連の</a:t>
            </a:r>
            <a:r>
              <a:rPr lang="ja-JP" altLang="ja-JP" sz="2800" dirty="0" smtClean="0">
                <a:solidFill>
                  <a:prstClr val="black"/>
                </a:solidFill>
              </a:rPr>
              <a:t>取り組み</a:t>
            </a:r>
            <a:r>
              <a:rPr lang="ja-JP" altLang="en-US" sz="2800" dirty="0" smtClean="0">
                <a:solidFill>
                  <a:prstClr val="black"/>
                </a:solidFill>
              </a:rPr>
              <a:t/>
            </a:r>
            <a:br>
              <a:rPr lang="ja-JP" altLang="en-US" sz="2800" dirty="0" smtClean="0">
                <a:solidFill>
                  <a:prstClr val="black"/>
                </a:solidFill>
              </a:rPr>
            </a:br>
            <a:r>
              <a:rPr lang="ja-JP" altLang="en-US" sz="2800" dirty="0">
                <a:solidFill>
                  <a:srgbClr val="FF0000"/>
                </a:solidFill>
              </a:rPr>
              <a:t>４０％が取り組めた。</a:t>
            </a:r>
            <a:r>
              <a:rPr lang="ja-JP" altLang="ja-JP" sz="2800" dirty="0" smtClean="0">
                <a:solidFill>
                  <a:srgbClr val="FF0000"/>
                </a:solidFill>
              </a:rPr>
              <a:t> </a:t>
            </a:r>
            <a:endParaRPr kumimoji="1" lang="ja-JP" altLang="en-US" dirty="0">
              <a:solidFill>
                <a:srgbClr val="FF0000"/>
              </a:solidFill>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1340768"/>
            <a:ext cx="3171429" cy="23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プレースホルダー 8"/>
          <p:cNvSpPr>
            <a:spLocks noGrp="1"/>
          </p:cNvSpPr>
          <p:nvPr>
            <p:ph type="body" sz="half" idx="2"/>
          </p:nvPr>
        </p:nvSpPr>
        <p:spPr>
          <a:xfrm>
            <a:off x="3995936" y="836712"/>
            <a:ext cx="4464496" cy="5555159"/>
          </a:xfrm>
        </p:spPr>
        <p:txBody>
          <a:bodyPr>
            <a:normAutofit fontScale="92500" lnSpcReduction="10000"/>
          </a:bodyPr>
          <a:lstStyle/>
          <a:p>
            <a:r>
              <a:rPr lang="ja-JP" altLang="en-US" sz="2000" b="1" dirty="0" smtClean="0"/>
              <a:t>・</a:t>
            </a:r>
            <a:r>
              <a:rPr lang="ja-JP" altLang="ja-JP" sz="2000" b="1" u="sng" dirty="0" smtClean="0"/>
              <a:t>県連</a:t>
            </a:r>
            <a:r>
              <a:rPr lang="ja-JP" altLang="ja-JP" sz="2000" b="1" u="sng" dirty="0"/>
              <a:t>理事会で酷書の</a:t>
            </a:r>
            <a:r>
              <a:rPr lang="ja-JP" altLang="ja-JP" sz="2000" b="1" u="sng" dirty="0" smtClean="0"/>
              <a:t>説明</a:t>
            </a:r>
            <a:endParaRPr lang="ja-JP" altLang="en-US" sz="2000" b="1" u="sng" dirty="0" smtClean="0"/>
          </a:p>
          <a:p>
            <a:r>
              <a:rPr kumimoji="1" lang="ja-JP" altLang="en-US" sz="2000" b="1" dirty="0" smtClean="0"/>
              <a:t>・</a:t>
            </a:r>
            <a:r>
              <a:rPr lang="ja-JP" altLang="ja-JP" sz="2000" b="1" dirty="0"/>
              <a:t>県連歯科部会で</a:t>
            </a:r>
            <a:r>
              <a:rPr lang="ja-JP" altLang="ja-JP" sz="2000" b="1" u="sng" dirty="0"/>
              <a:t>関係団体や議員団への配布先</a:t>
            </a:r>
            <a:r>
              <a:rPr lang="ja-JP" altLang="ja-JP" sz="2000" b="1" dirty="0"/>
              <a:t>を論議。県連事務局</a:t>
            </a:r>
            <a:r>
              <a:rPr lang="ja-JP" altLang="ja-JP" sz="2000" b="1" dirty="0" smtClean="0"/>
              <a:t>より発送</a:t>
            </a:r>
            <a:r>
              <a:rPr lang="ja-JP" altLang="ja-JP" sz="2000" b="1" dirty="0"/>
              <a:t>を</a:t>
            </a:r>
            <a:r>
              <a:rPr lang="ja-JP" altLang="ja-JP" sz="2000" b="1" dirty="0" smtClean="0"/>
              <a:t>行った</a:t>
            </a:r>
            <a:r>
              <a:rPr lang="ja-JP" altLang="en-US" sz="2000" b="1" dirty="0" smtClean="0"/>
              <a:t>。</a:t>
            </a:r>
          </a:p>
          <a:p>
            <a:endParaRPr lang="ja-JP" altLang="en-US" sz="2000" b="1" dirty="0"/>
          </a:p>
          <a:p>
            <a:r>
              <a:rPr lang="ja-JP" altLang="ja-JP" sz="2000" b="1" dirty="0"/>
              <a:t>・</a:t>
            </a:r>
            <a:r>
              <a:rPr lang="ja-JP" altLang="ja-JP" sz="2000" b="1" u="sng" dirty="0"/>
              <a:t>格差と貧困がここまで口腔内</a:t>
            </a:r>
            <a:r>
              <a:rPr lang="ja-JP" altLang="ja-JP" sz="2000" b="1" dirty="0"/>
              <a:t>に顕著に現れることへの</a:t>
            </a:r>
            <a:r>
              <a:rPr lang="ja-JP" altLang="ja-JP" sz="2000" b="1" u="sng" dirty="0"/>
              <a:t>驚き</a:t>
            </a:r>
            <a:r>
              <a:rPr lang="ja-JP" altLang="ja-JP" sz="2000" b="1" dirty="0"/>
              <a:t>が見られた。医科とも連携して治療や社会資源利用などの援助を強めるような意見も出された</a:t>
            </a:r>
            <a:r>
              <a:rPr lang="ja-JP" altLang="ja-JP" sz="2000" b="1" dirty="0" smtClean="0"/>
              <a:t>。</a:t>
            </a:r>
            <a:endParaRPr lang="ja-JP" altLang="en-US" sz="2000" b="1" dirty="0" smtClean="0"/>
          </a:p>
          <a:p>
            <a:r>
              <a:rPr lang="ja-JP" altLang="en-US" sz="2000" b="1" dirty="0" smtClean="0"/>
              <a:t>・</a:t>
            </a:r>
            <a:r>
              <a:rPr lang="ja-JP" altLang="ja-JP" sz="2000" b="1" dirty="0" smtClean="0"/>
              <a:t>県連的</a:t>
            </a:r>
            <a:r>
              <a:rPr lang="ja-JP" altLang="ja-JP" sz="2000" b="1" dirty="0"/>
              <a:t>に歯科の取り組みがクローズアップされることが少ない中、</a:t>
            </a:r>
            <a:r>
              <a:rPr lang="ja-JP" altLang="ja-JP" sz="2000" b="1" u="sng" dirty="0"/>
              <a:t>存在感をアピール</a:t>
            </a:r>
            <a:r>
              <a:rPr lang="ja-JP" altLang="ja-JP" sz="2000" b="1" dirty="0"/>
              <a:t>することにつながった。歯科分野の活動が理事に伝わった</a:t>
            </a:r>
            <a:r>
              <a:rPr lang="ja-JP" altLang="ja-JP" sz="2000" b="1" dirty="0" smtClean="0"/>
              <a:t>。</a:t>
            </a:r>
            <a:endParaRPr lang="ja-JP" altLang="en-US" sz="2000" b="1" dirty="0" smtClean="0"/>
          </a:p>
          <a:p>
            <a:endParaRPr lang="ja-JP" altLang="en-US" sz="2000" b="1" dirty="0"/>
          </a:p>
          <a:p>
            <a:r>
              <a:rPr lang="ja-JP" altLang="ja-JP" sz="2000" b="1" dirty="0"/>
              <a:t>・県連の社保委員会で、到達を確認して方針を確認しておろしたが、</a:t>
            </a:r>
            <a:r>
              <a:rPr lang="ja-JP" altLang="ja-JP" sz="2000" b="1" u="sng" dirty="0" smtClean="0"/>
              <a:t>各</a:t>
            </a:r>
            <a:r>
              <a:rPr lang="ja-JP" altLang="en-US" sz="2000" b="1" u="sng" dirty="0" smtClean="0"/>
              <a:t>事業所</a:t>
            </a:r>
            <a:r>
              <a:rPr lang="ja-JP" altLang="ja-JP" sz="2000" b="1" u="sng" dirty="0" smtClean="0"/>
              <a:t>の</a:t>
            </a:r>
            <a:r>
              <a:rPr lang="ja-JP" altLang="ja-JP" sz="2000" b="1" u="sng" dirty="0"/>
              <a:t>取り組み状況の掌握とそこへの指導が不十分で、大きく進めることにはつながらなかった</a:t>
            </a:r>
            <a:r>
              <a:rPr lang="ja-JP" altLang="ja-JP" sz="2000" b="1" dirty="0"/>
              <a:t>。</a:t>
            </a:r>
          </a:p>
          <a:p>
            <a:endParaRPr lang="ja-JP" altLang="ja-JP" sz="2000" b="1" dirty="0"/>
          </a:p>
          <a:p>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83120855"/>
              </p:ext>
            </p:extLst>
          </p:nvPr>
        </p:nvGraphicFramePr>
        <p:xfrm>
          <a:off x="539552" y="4005064"/>
          <a:ext cx="2808312" cy="1944217"/>
        </p:xfrm>
        <a:graphic>
          <a:graphicData uri="http://schemas.openxmlformats.org/drawingml/2006/table">
            <a:tbl>
              <a:tblPr firstRow="1" firstCol="1" bandRow="1"/>
              <a:tblGrid>
                <a:gridCol w="2808312"/>
              </a:tblGrid>
              <a:tr h="383659">
                <a:tc>
                  <a:txBody>
                    <a:bodyPr/>
                    <a:lstStyle/>
                    <a:p>
                      <a:pPr algn="l">
                        <a:spcAft>
                          <a:spcPts val="0"/>
                        </a:spcAft>
                      </a:pPr>
                      <a:r>
                        <a:rPr lang="ja-JP" sz="1400" b="1" kern="0" dirty="0">
                          <a:solidFill>
                            <a:srgbClr val="000000"/>
                          </a:solidFill>
                          <a:effectLst/>
                          <a:latin typeface="Century"/>
                          <a:ea typeface="ＭＳ Ｐゴシック"/>
                          <a:cs typeface="ＭＳ Ｐゴシック"/>
                        </a:rPr>
                        <a:t>取り組んで</a:t>
                      </a:r>
                      <a:r>
                        <a:rPr lang="ja-JP" sz="1400" b="1" kern="0" dirty="0" smtClean="0">
                          <a:solidFill>
                            <a:srgbClr val="000000"/>
                          </a:solidFill>
                          <a:effectLst/>
                          <a:latin typeface="Century"/>
                          <a:ea typeface="ＭＳ Ｐゴシック"/>
                          <a:cs typeface="ＭＳ Ｐゴシック"/>
                        </a:rPr>
                        <a:t>いない</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60</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81">
                <a:tc>
                  <a:txBody>
                    <a:bodyPr/>
                    <a:lstStyle/>
                    <a:p>
                      <a:pPr algn="l">
                        <a:spcAft>
                          <a:spcPts val="0"/>
                        </a:spcAft>
                      </a:pPr>
                      <a:r>
                        <a:rPr lang="ja-JP" sz="1400" b="1" kern="0" dirty="0">
                          <a:solidFill>
                            <a:srgbClr val="000000"/>
                          </a:solidFill>
                          <a:effectLst/>
                          <a:latin typeface="Century"/>
                          <a:ea typeface="ＭＳ Ｐゴシック"/>
                          <a:cs typeface="ＭＳ Ｐゴシック"/>
                        </a:rPr>
                        <a:t>県連全員に配布</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22</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659">
                <a:tc>
                  <a:txBody>
                    <a:bodyPr/>
                    <a:lstStyle/>
                    <a:p>
                      <a:pPr algn="l">
                        <a:spcAft>
                          <a:spcPts val="0"/>
                        </a:spcAft>
                      </a:pPr>
                      <a:r>
                        <a:rPr lang="ja-JP" sz="1400" b="1" kern="0" dirty="0">
                          <a:solidFill>
                            <a:srgbClr val="000000"/>
                          </a:solidFill>
                          <a:effectLst/>
                          <a:latin typeface="Century"/>
                          <a:ea typeface="ＭＳ Ｐゴシック"/>
                          <a:cs typeface="ＭＳ Ｐゴシック"/>
                        </a:rPr>
                        <a:t>県連内全事業所に配布</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21</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659">
                <a:tc>
                  <a:txBody>
                    <a:bodyPr/>
                    <a:lstStyle/>
                    <a:p>
                      <a:pPr algn="l">
                        <a:spcAft>
                          <a:spcPts val="0"/>
                        </a:spcAft>
                      </a:pPr>
                      <a:r>
                        <a:rPr lang="ja-JP" sz="1400" b="1" kern="0" dirty="0">
                          <a:solidFill>
                            <a:srgbClr val="000000"/>
                          </a:solidFill>
                          <a:effectLst/>
                          <a:latin typeface="Century"/>
                          <a:ea typeface="ＭＳ Ｐゴシック"/>
                          <a:cs typeface="ＭＳ Ｐゴシック"/>
                        </a:rPr>
                        <a:t>県連内での学習会を開催</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6</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659">
                <a:tc>
                  <a:txBody>
                    <a:bodyPr/>
                    <a:lstStyle/>
                    <a:p>
                      <a:pPr algn="l">
                        <a:spcAft>
                          <a:spcPts val="0"/>
                        </a:spcAft>
                      </a:pPr>
                      <a:r>
                        <a:rPr lang="ja-JP" sz="1400" b="1" kern="0" dirty="0">
                          <a:solidFill>
                            <a:srgbClr val="000000"/>
                          </a:solidFill>
                          <a:effectLst/>
                          <a:latin typeface="Century"/>
                          <a:ea typeface="ＭＳ Ｐゴシック"/>
                          <a:cs typeface="ＭＳ Ｐゴシック"/>
                        </a:rPr>
                        <a:t>その他</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03936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3050"/>
            <a:ext cx="4906888" cy="563662"/>
          </a:xfrm>
        </p:spPr>
        <p:txBody>
          <a:bodyPr>
            <a:normAutofit fontScale="90000"/>
          </a:bodyPr>
          <a:lstStyle/>
          <a:p>
            <a:r>
              <a:rPr lang="ja-JP" altLang="ja-JP" sz="2800" dirty="0"/>
              <a:t>Ⅲ法人の</a:t>
            </a:r>
            <a:r>
              <a:rPr lang="ja-JP" altLang="ja-JP" sz="2800" dirty="0" smtClean="0"/>
              <a:t>取り組み</a:t>
            </a:r>
            <a:r>
              <a:rPr lang="en-US" altLang="ja-JP" sz="2800" dirty="0" smtClean="0"/>
              <a:t/>
            </a:r>
            <a:br>
              <a:rPr lang="en-US" altLang="ja-JP" sz="2800" dirty="0" smtClean="0"/>
            </a:br>
            <a:r>
              <a:rPr lang="ja-JP" altLang="en-US" sz="2700" dirty="0" smtClean="0">
                <a:solidFill>
                  <a:srgbClr val="FF0000"/>
                </a:solidFill>
              </a:rPr>
              <a:t>取りくんだ　</a:t>
            </a:r>
            <a:r>
              <a:rPr lang="en-US" altLang="ja-JP" sz="2700" dirty="0" smtClean="0">
                <a:solidFill>
                  <a:srgbClr val="FF0000"/>
                </a:solidFill>
              </a:rPr>
              <a:t>47</a:t>
            </a:r>
            <a:r>
              <a:rPr lang="ja-JP" altLang="en-US" sz="2700" dirty="0" smtClean="0">
                <a:solidFill>
                  <a:srgbClr val="FF0000"/>
                </a:solidFill>
              </a:rPr>
              <a:t>％</a:t>
            </a:r>
            <a:endParaRPr kumimoji="1" lang="ja-JP" altLang="en-US" sz="2700" dirty="0">
              <a:solidFill>
                <a:srgbClr val="FF0000"/>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884270199"/>
              </p:ext>
            </p:extLst>
          </p:nvPr>
        </p:nvGraphicFramePr>
        <p:xfrm>
          <a:off x="395536" y="4077070"/>
          <a:ext cx="3222566" cy="2088235"/>
        </p:xfrm>
        <a:graphic>
          <a:graphicData uri="http://schemas.openxmlformats.org/drawingml/2006/table">
            <a:tbl>
              <a:tblPr firstRow="1" firstCol="1" bandRow="1"/>
              <a:tblGrid>
                <a:gridCol w="3222566"/>
              </a:tblGrid>
              <a:tr h="417647">
                <a:tc>
                  <a:txBody>
                    <a:bodyPr/>
                    <a:lstStyle/>
                    <a:p>
                      <a:pPr algn="l">
                        <a:spcAft>
                          <a:spcPts val="0"/>
                        </a:spcAft>
                      </a:pPr>
                      <a:r>
                        <a:rPr lang="ja-JP" sz="1400" b="1" kern="0" dirty="0">
                          <a:solidFill>
                            <a:srgbClr val="000000"/>
                          </a:solidFill>
                          <a:effectLst/>
                          <a:latin typeface="Century"/>
                          <a:ea typeface="ＭＳ Ｐゴシック"/>
                          <a:cs typeface="ＭＳ Ｐゴシック"/>
                        </a:rPr>
                        <a:t>取り組んで</a:t>
                      </a:r>
                      <a:r>
                        <a:rPr lang="ja-JP" sz="1400" b="1" kern="0" dirty="0" smtClean="0">
                          <a:solidFill>
                            <a:srgbClr val="000000"/>
                          </a:solidFill>
                          <a:effectLst/>
                          <a:latin typeface="Century"/>
                          <a:ea typeface="ＭＳ Ｐゴシック"/>
                          <a:cs typeface="ＭＳ Ｐゴシック"/>
                        </a:rPr>
                        <a:t>いない</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53</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l">
                        <a:spcAft>
                          <a:spcPts val="0"/>
                        </a:spcAft>
                      </a:pPr>
                      <a:r>
                        <a:rPr lang="ja-JP" sz="1400" b="1" kern="0" dirty="0">
                          <a:solidFill>
                            <a:srgbClr val="000000"/>
                          </a:solidFill>
                          <a:effectLst/>
                          <a:latin typeface="Century"/>
                          <a:ea typeface="ＭＳ Ｐゴシック"/>
                          <a:cs typeface="ＭＳ Ｐゴシック"/>
                        </a:rPr>
                        <a:t>法人役員全員に配布</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22</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l">
                        <a:spcAft>
                          <a:spcPts val="0"/>
                        </a:spcAft>
                      </a:pPr>
                      <a:r>
                        <a:rPr lang="ja-JP" sz="1400" b="1" kern="0" dirty="0">
                          <a:solidFill>
                            <a:srgbClr val="000000"/>
                          </a:solidFill>
                          <a:effectLst/>
                          <a:latin typeface="Century"/>
                          <a:ea typeface="ＭＳ Ｐゴシック"/>
                          <a:cs typeface="ＭＳ Ｐゴシック"/>
                        </a:rPr>
                        <a:t>法人内全事業所に配布</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22</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l">
                        <a:spcAft>
                          <a:spcPts val="0"/>
                        </a:spcAft>
                      </a:pPr>
                      <a:r>
                        <a:rPr lang="ja-JP" sz="1400" b="1" kern="0" dirty="0">
                          <a:solidFill>
                            <a:srgbClr val="000000"/>
                          </a:solidFill>
                          <a:effectLst/>
                          <a:latin typeface="Century"/>
                          <a:ea typeface="ＭＳ Ｐゴシック"/>
                          <a:cs typeface="ＭＳ Ｐゴシック"/>
                        </a:rPr>
                        <a:t>法人内での学習会を開催</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l">
                        <a:spcAft>
                          <a:spcPts val="0"/>
                        </a:spcAft>
                      </a:pPr>
                      <a:r>
                        <a:rPr lang="ja-JP" sz="1400" b="1" kern="0" dirty="0" smtClean="0">
                          <a:solidFill>
                            <a:srgbClr val="000000"/>
                          </a:solidFill>
                          <a:effectLst/>
                          <a:latin typeface="Century"/>
                          <a:ea typeface="ＭＳ Ｐゴシック"/>
                          <a:cs typeface="ＭＳ Ｐゴシック"/>
                        </a:rPr>
                        <a:t>その他</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20</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テキスト プレースホルダー 5"/>
          <p:cNvSpPr>
            <a:spLocks noGrp="1"/>
          </p:cNvSpPr>
          <p:nvPr>
            <p:ph type="body" sz="half" idx="2"/>
          </p:nvPr>
        </p:nvSpPr>
        <p:spPr>
          <a:xfrm>
            <a:off x="4499992" y="1988840"/>
            <a:ext cx="4104456" cy="4752528"/>
          </a:xfrm>
        </p:spPr>
        <p:txBody>
          <a:bodyPr>
            <a:normAutofit lnSpcReduction="10000"/>
          </a:bodyPr>
          <a:lstStyle/>
          <a:p>
            <a:r>
              <a:rPr lang="ja-JP" altLang="ja-JP" sz="2000" dirty="0"/>
              <a:t>・</a:t>
            </a:r>
            <a:r>
              <a:rPr lang="ja-JP" altLang="ja-JP" sz="2000" u="sng" dirty="0" smtClean="0"/>
              <a:t>法人</a:t>
            </a:r>
            <a:r>
              <a:rPr lang="ja-JP" altLang="en-US" sz="2000" u="sng" dirty="0" smtClean="0"/>
              <a:t>理事会で配布・学習</a:t>
            </a:r>
            <a:r>
              <a:rPr lang="ja-JP" altLang="en-US" sz="2000" dirty="0" smtClean="0"/>
              <a:t>。</a:t>
            </a:r>
          </a:p>
          <a:p>
            <a:r>
              <a:rPr lang="ja-JP" altLang="ja-JP" sz="2000" dirty="0" smtClean="0"/>
              <a:t>・</a:t>
            </a:r>
            <a:r>
              <a:rPr lang="ja-JP" altLang="ja-JP" sz="2000" dirty="0"/>
              <a:t>法人</a:t>
            </a:r>
            <a:r>
              <a:rPr lang="ja-JP" altLang="ja-JP" sz="2000" u="sng" dirty="0"/>
              <a:t>事務長会議</a:t>
            </a:r>
            <a:r>
              <a:rPr lang="ja-JP" altLang="ja-JP" sz="2000" dirty="0"/>
              <a:t>でパンフを使い事例集の意見交換を行った。</a:t>
            </a:r>
          </a:p>
          <a:p>
            <a:r>
              <a:rPr lang="ja-JP" altLang="ja-JP" sz="2000" dirty="0"/>
              <a:t>・法人</a:t>
            </a:r>
            <a:r>
              <a:rPr lang="ja-JP" altLang="ja-JP" sz="2000" u="sng" dirty="0"/>
              <a:t>平和社保委員会</a:t>
            </a:r>
            <a:r>
              <a:rPr lang="ja-JP" altLang="ja-JP" sz="2000" dirty="0"/>
              <a:t>の場で配布し紹介した</a:t>
            </a:r>
            <a:r>
              <a:rPr lang="ja-JP" altLang="ja-JP" sz="2000" dirty="0" smtClean="0"/>
              <a:t>。</a:t>
            </a:r>
            <a:endParaRPr lang="ja-JP" altLang="en-US" sz="2000" dirty="0" smtClean="0"/>
          </a:p>
          <a:p>
            <a:r>
              <a:rPr lang="ja-JP" altLang="en-US" sz="2000" dirty="0" smtClean="0"/>
              <a:t>・</a:t>
            </a:r>
            <a:r>
              <a:rPr lang="ja-JP" altLang="ja-JP" sz="2000" u="sng" dirty="0" smtClean="0"/>
              <a:t>社保委員会</a:t>
            </a:r>
            <a:r>
              <a:rPr lang="ja-JP" altLang="ja-JP" sz="2000" dirty="0" smtClean="0"/>
              <a:t>にて担当者に配布。</a:t>
            </a:r>
            <a:endParaRPr lang="ja-JP" altLang="en-US" sz="2000" dirty="0" smtClean="0"/>
          </a:p>
          <a:p>
            <a:r>
              <a:rPr lang="ja-JP" altLang="ja-JP" sz="2000" dirty="0" smtClean="0"/>
              <a:t>一</a:t>
            </a:r>
            <a:r>
              <a:rPr lang="ja-JP" altLang="ja-JP" sz="2000" u="sng" dirty="0" smtClean="0"/>
              <a:t>職場</a:t>
            </a:r>
            <a:r>
              <a:rPr lang="en-US" altLang="ja-JP" sz="2000" u="sng" dirty="0" smtClean="0"/>
              <a:t>1</a:t>
            </a:r>
            <a:r>
              <a:rPr lang="ja-JP" altLang="ja-JP" sz="2000" u="sng" dirty="0" smtClean="0"/>
              <a:t>事例報告集会</a:t>
            </a:r>
            <a:r>
              <a:rPr lang="ja-JP" altLang="ja-JP" sz="2000" dirty="0" smtClean="0"/>
              <a:t>で指定報告</a:t>
            </a:r>
            <a:endParaRPr lang="ja-JP" altLang="en-US" sz="2000" dirty="0" smtClean="0"/>
          </a:p>
          <a:p>
            <a:endParaRPr lang="ja-JP" altLang="en-US" sz="2000" dirty="0"/>
          </a:p>
          <a:p>
            <a:r>
              <a:rPr lang="ja-JP" altLang="en-US" sz="2000" dirty="0" smtClean="0"/>
              <a:t>・</a:t>
            </a:r>
            <a:r>
              <a:rPr lang="ja-JP" altLang="ja-JP" sz="2000" u="sng" dirty="0" smtClean="0"/>
              <a:t>事例</a:t>
            </a:r>
            <a:r>
              <a:rPr lang="ja-JP" altLang="ja-JP" sz="2000" u="sng" dirty="0"/>
              <a:t>の写真には関心が集まり</a:t>
            </a:r>
            <a:r>
              <a:rPr lang="ja-JP" altLang="ja-JP" sz="2000" dirty="0"/>
              <a:t>、</a:t>
            </a:r>
            <a:r>
              <a:rPr lang="ja-JP" altLang="ja-JP" sz="2000" u="sng" dirty="0"/>
              <a:t>地域で困っている方がいないか探す</a:t>
            </a:r>
            <a:r>
              <a:rPr lang="ja-JP" altLang="ja-JP" sz="2000" dirty="0"/>
              <a:t>と感想があった</a:t>
            </a:r>
            <a:r>
              <a:rPr lang="ja-JP" altLang="ja-JP" sz="2000" dirty="0" smtClean="0"/>
              <a:t>。</a:t>
            </a:r>
            <a:endParaRPr lang="ja-JP" altLang="en-US" sz="2000" dirty="0" smtClean="0"/>
          </a:p>
          <a:p>
            <a:r>
              <a:rPr lang="ja-JP" altLang="ja-JP" sz="2000" dirty="0"/>
              <a:t>・第</a:t>
            </a:r>
            <a:r>
              <a:rPr lang="en-US" altLang="ja-JP" sz="2000" dirty="0"/>
              <a:t>1</a:t>
            </a:r>
            <a:r>
              <a:rPr lang="ja-JP" altLang="ja-JP" sz="2000" dirty="0"/>
              <a:t>弾を記憶している職員も多数おり、第</a:t>
            </a:r>
            <a:r>
              <a:rPr lang="en-US" altLang="ja-JP" sz="2000" dirty="0"/>
              <a:t>2</a:t>
            </a:r>
            <a:r>
              <a:rPr lang="ja-JP" altLang="ja-JP" sz="2000" dirty="0"/>
              <a:t>弾に目を通すことで、より過酷な現状についての理解が深まった。</a:t>
            </a:r>
          </a:p>
          <a:p>
            <a:endParaRPr lang="ja-JP" altLang="ja-JP" dirty="0"/>
          </a:p>
          <a:p>
            <a:endParaRPr lang="ja-JP" altLang="ja-JP" dirty="0" smtClean="0"/>
          </a:p>
          <a:p>
            <a:endParaRPr lang="ja-JP" altLang="ja-JP" dirty="0"/>
          </a:p>
          <a:p>
            <a:endParaRPr kumimoji="1" lang="ja-JP" altLang="en-US"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02" y="1340768"/>
            <a:ext cx="3238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4624"/>
            <a:ext cx="2488058" cy="186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591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3050"/>
            <a:ext cx="4042792" cy="851694"/>
          </a:xfrm>
        </p:spPr>
        <p:txBody>
          <a:bodyPr>
            <a:normAutofit fontScale="90000"/>
          </a:bodyPr>
          <a:lstStyle/>
          <a:p>
            <a:r>
              <a:rPr lang="ja-JP" altLang="ja-JP" sz="2800" dirty="0"/>
              <a:t>Ⅳ共同組織での</a:t>
            </a:r>
            <a:r>
              <a:rPr lang="ja-JP" altLang="ja-JP" sz="2800" dirty="0" smtClean="0"/>
              <a:t>取り組</a:t>
            </a:r>
            <a:r>
              <a:rPr lang="ja-JP" altLang="en-US" sz="2800" dirty="0" smtClean="0"/>
              <a:t>み</a:t>
            </a:r>
            <a:br>
              <a:rPr lang="ja-JP" altLang="en-US" sz="2800" dirty="0" smtClean="0"/>
            </a:br>
            <a:r>
              <a:rPr lang="ja-JP" altLang="en-US" sz="2400" dirty="0">
                <a:solidFill>
                  <a:srgbClr val="FF0000"/>
                </a:solidFill>
              </a:rPr>
              <a:t>役員配布</a:t>
            </a:r>
            <a:r>
              <a:rPr lang="ja-JP" altLang="en-US" sz="2400" dirty="0" smtClean="0">
                <a:solidFill>
                  <a:srgbClr val="FF0000"/>
                </a:solidFill>
              </a:rPr>
              <a:t>・</a:t>
            </a:r>
            <a:r>
              <a:rPr lang="ja-JP" altLang="en-US" sz="2400" dirty="0">
                <a:solidFill>
                  <a:srgbClr val="FF0000"/>
                </a:solidFill>
              </a:rPr>
              <a:t>班会・機関誌掲載</a:t>
            </a:r>
            <a:endParaRPr kumimoji="1" lang="ja-JP" altLang="en-US" sz="2400" dirty="0">
              <a:solidFill>
                <a:srgbClr val="FF0000"/>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506071344"/>
              </p:ext>
            </p:extLst>
          </p:nvPr>
        </p:nvGraphicFramePr>
        <p:xfrm>
          <a:off x="297069" y="3212976"/>
          <a:ext cx="3456384" cy="1872205"/>
        </p:xfrm>
        <a:graphic>
          <a:graphicData uri="http://schemas.openxmlformats.org/drawingml/2006/table">
            <a:tbl>
              <a:tblPr firstRow="1" firstCol="1" bandRow="1"/>
              <a:tblGrid>
                <a:gridCol w="3456384"/>
              </a:tblGrid>
              <a:tr h="374441">
                <a:tc>
                  <a:txBody>
                    <a:bodyPr/>
                    <a:lstStyle/>
                    <a:p>
                      <a:pPr algn="l">
                        <a:spcAft>
                          <a:spcPts val="0"/>
                        </a:spcAft>
                      </a:pPr>
                      <a:r>
                        <a:rPr lang="ja-JP" sz="1400" b="1" kern="0" dirty="0">
                          <a:solidFill>
                            <a:srgbClr val="000000"/>
                          </a:solidFill>
                          <a:effectLst/>
                          <a:latin typeface="Century"/>
                          <a:ea typeface="ＭＳ Ｐゴシック"/>
                          <a:cs typeface="ＭＳ Ｐゴシック"/>
                        </a:rPr>
                        <a:t>役員に配布</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22</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1">
                <a:tc>
                  <a:txBody>
                    <a:bodyPr/>
                    <a:lstStyle/>
                    <a:p>
                      <a:pPr algn="l">
                        <a:spcAft>
                          <a:spcPts val="0"/>
                        </a:spcAft>
                      </a:pPr>
                      <a:r>
                        <a:rPr lang="ja-JP" sz="1400" b="1" kern="0" dirty="0">
                          <a:solidFill>
                            <a:srgbClr val="000000"/>
                          </a:solidFill>
                          <a:effectLst/>
                          <a:latin typeface="Century"/>
                          <a:ea typeface="ＭＳ Ｐゴシック"/>
                          <a:cs typeface="ＭＳ Ｐゴシック"/>
                        </a:rPr>
                        <a:t>班会で学習を</a:t>
                      </a:r>
                      <a:r>
                        <a:rPr lang="ja-JP" sz="1400" b="1" kern="0" dirty="0" smtClean="0">
                          <a:solidFill>
                            <a:srgbClr val="000000"/>
                          </a:solidFill>
                          <a:effectLst/>
                          <a:latin typeface="Century"/>
                          <a:ea typeface="ＭＳ Ｐゴシック"/>
                          <a:cs typeface="ＭＳ Ｐゴシック"/>
                        </a:rPr>
                        <a:t>行った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11</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1">
                <a:tc>
                  <a:txBody>
                    <a:bodyPr/>
                    <a:lstStyle/>
                    <a:p>
                      <a:pPr algn="l">
                        <a:spcAft>
                          <a:spcPts val="0"/>
                        </a:spcAft>
                      </a:pPr>
                      <a:r>
                        <a:rPr lang="ja-JP" sz="1400" b="1" kern="0" dirty="0">
                          <a:solidFill>
                            <a:srgbClr val="000000"/>
                          </a:solidFill>
                          <a:effectLst/>
                          <a:latin typeface="Century"/>
                          <a:ea typeface="ＭＳ Ｐゴシック"/>
                          <a:cs typeface="ＭＳ Ｐゴシック"/>
                        </a:rPr>
                        <a:t>共同組織と合同での学習会を</a:t>
                      </a:r>
                      <a:r>
                        <a:rPr lang="ja-JP" sz="1400" b="1" kern="0" dirty="0" smtClean="0">
                          <a:solidFill>
                            <a:srgbClr val="000000"/>
                          </a:solidFill>
                          <a:effectLst/>
                          <a:latin typeface="Century"/>
                          <a:ea typeface="ＭＳ Ｐゴシック"/>
                          <a:cs typeface="ＭＳ Ｐゴシック"/>
                        </a:rPr>
                        <a:t>行った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2</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1">
                <a:tc>
                  <a:txBody>
                    <a:bodyPr/>
                    <a:lstStyle/>
                    <a:p>
                      <a:pPr algn="l">
                        <a:spcAft>
                          <a:spcPts val="0"/>
                        </a:spcAft>
                      </a:pPr>
                      <a:r>
                        <a:rPr lang="ja-JP" sz="1400" b="1" kern="0" dirty="0">
                          <a:solidFill>
                            <a:srgbClr val="000000"/>
                          </a:solidFill>
                          <a:effectLst/>
                          <a:latin typeface="Century"/>
                          <a:ea typeface="ＭＳ Ｐゴシック"/>
                          <a:cs typeface="ＭＳ Ｐゴシック"/>
                        </a:rPr>
                        <a:t>機関誌に掲載</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9</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1">
                <a:tc>
                  <a:txBody>
                    <a:bodyPr/>
                    <a:lstStyle/>
                    <a:p>
                      <a:pPr algn="l">
                        <a:spcAft>
                          <a:spcPts val="0"/>
                        </a:spcAft>
                      </a:pPr>
                      <a:r>
                        <a:rPr lang="ja-JP" sz="1400" b="1" kern="0" dirty="0" smtClean="0">
                          <a:solidFill>
                            <a:srgbClr val="000000"/>
                          </a:solidFill>
                          <a:effectLst/>
                          <a:latin typeface="Century"/>
                          <a:ea typeface="ＭＳ Ｐゴシック"/>
                          <a:cs typeface="ＭＳ Ｐゴシック"/>
                        </a:rPr>
                        <a:t>その他</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16</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テキスト プレースホルダー 5"/>
          <p:cNvSpPr>
            <a:spLocks noGrp="1"/>
          </p:cNvSpPr>
          <p:nvPr>
            <p:ph type="body" sz="half" idx="2"/>
          </p:nvPr>
        </p:nvSpPr>
        <p:spPr>
          <a:xfrm>
            <a:off x="4067944" y="404664"/>
            <a:ext cx="4824536" cy="5771183"/>
          </a:xfrm>
        </p:spPr>
        <p:txBody>
          <a:bodyPr/>
          <a:lstStyle/>
          <a:p>
            <a:r>
              <a:rPr lang="ja-JP" altLang="ja-JP" dirty="0"/>
              <a:t>・</a:t>
            </a:r>
            <a:r>
              <a:rPr lang="ja-JP" altLang="ja-JP" sz="1600" b="1" dirty="0"/>
              <a:t>ニュースの記事を見て、無低の相談が何例かあった。地域の友の会新聞にも時々紹介されるようになった</a:t>
            </a:r>
            <a:r>
              <a:rPr lang="ja-JP" altLang="ja-JP" sz="1600" b="1" dirty="0" smtClean="0"/>
              <a:t>。</a:t>
            </a:r>
            <a:endParaRPr lang="ja-JP" altLang="en-US" sz="1600" b="1" dirty="0" smtClean="0"/>
          </a:p>
          <a:p>
            <a:r>
              <a:rPr lang="ja-JP" altLang="ja-JP" sz="1600" b="1" dirty="0"/>
              <a:t>・医療生協の支部運営委員全員に配布した。｢こんなになるまで放って置くなんて・・・」の反応があった。</a:t>
            </a:r>
          </a:p>
          <a:p>
            <a:r>
              <a:rPr lang="ja-JP" altLang="en-US" sz="1600" b="1" dirty="0" smtClean="0"/>
              <a:t>・</a:t>
            </a:r>
            <a:r>
              <a:rPr lang="ja-JP" altLang="ja-JP" sz="1600" b="1" dirty="0" smtClean="0"/>
              <a:t>地域</a:t>
            </a:r>
            <a:r>
              <a:rPr lang="ja-JP" altLang="ja-JP" sz="1600" b="1" dirty="0"/>
              <a:t>で歯がボロボロの人を見つけたら生活環境にも気をつけて見るなどの意見を頂いた</a:t>
            </a:r>
            <a:r>
              <a:rPr lang="ja-JP" altLang="ja-JP" sz="1600" b="1" dirty="0" smtClean="0"/>
              <a:t>。</a:t>
            </a:r>
            <a:endParaRPr lang="ja-JP" altLang="en-US" sz="1600" b="1" dirty="0" smtClean="0"/>
          </a:p>
          <a:p>
            <a:r>
              <a:rPr lang="ja-JP" altLang="en-US" sz="1600" b="1" dirty="0" smtClean="0"/>
              <a:t>・</a:t>
            </a:r>
            <a:r>
              <a:rPr lang="ja-JP" altLang="ja-JP" sz="1600" b="1" dirty="0" smtClean="0"/>
              <a:t>子供</a:t>
            </a:r>
            <a:r>
              <a:rPr lang="ja-JP" altLang="ja-JP" sz="1600" b="1" dirty="0"/>
              <a:t>の歯が崩れているのは辛い。私の周りにはこのような人はいない。このような人が居ることを初めて知りました</a:t>
            </a:r>
            <a:r>
              <a:rPr lang="ja-JP" altLang="ja-JP" sz="1600" b="1" dirty="0" smtClean="0"/>
              <a:t>。</a:t>
            </a:r>
            <a:endParaRPr lang="ja-JP" altLang="en-US" sz="1600" b="1" dirty="0" smtClean="0"/>
          </a:p>
          <a:p>
            <a:r>
              <a:rPr lang="ja-JP" altLang="ja-JP" sz="1600" b="1" dirty="0" smtClean="0"/>
              <a:t>・</a:t>
            </a:r>
            <a:r>
              <a:rPr lang="ja-JP" altLang="en-US" sz="1600" b="1" dirty="0"/>
              <a:t>事業所</a:t>
            </a:r>
            <a:r>
              <a:rPr lang="ja-JP" altLang="ja-JP" sz="1600" b="1" dirty="0" smtClean="0"/>
              <a:t>利用</a:t>
            </a:r>
            <a:r>
              <a:rPr lang="ja-JP" altLang="ja-JP" sz="1600" b="1" dirty="0"/>
              <a:t>委員さんからは、「民医連ならではの活動」と共感の声が寄せられた。「いつでも元気」の記事を読んだ方からも感想が寄せられた。</a:t>
            </a:r>
          </a:p>
          <a:p>
            <a:r>
              <a:rPr lang="ja-JP" altLang="ja-JP" sz="1600" b="1" dirty="0"/>
              <a:t>・口のことは体の病気ことより表面に現れにくい、我慢して済ます方が多い。気軽に相談してもらえるように地域でも気を配っていきたいと感想があった。</a:t>
            </a:r>
          </a:p>
          <a:p>
            <a:r>
              <a:rPr lang="ja-JP" altLang="ja-JP" sz="1600" b="1" dirty="0"/>
              <a:t>・母親大会で話を聞かれた方から班会でも話をして欲しいとの依頼が</a:t>
            </a:r>
            <a:r>
              <a:rPr lang="ja-JP" altLang="ja-JP" sz="1600" b="1" dirty="0" smtClean="0"/>
              <a:t>あっ</a:t>
            </a:r>
            <a:r>
              <a:rPr lang="ja-JP" altLang="en-US" sz="1600" b="1" dirty="0" smtClean="0"/>
              <a:t>た</a:t>
            </a:r>
            <a:r>
              <a:rPr lang="ja-JP" altLang="en-US" dirty="0" smtClean="0"/>
              <a:t>。</a:t>
            </a:r>
            <a:endParaRPr lang="ja-JP" altLang="ja-JP" dirty="0"/>
          </a:p>
          <a:p>
            <a:endParaRPr lang="ja-JP" altLang="en-US" dirty="0" smtClean="0"/>
          </a:p>
          <a:p>
            <a:endParaRPr lang="ja-JP" altLang="ja-JP" dirty="0"/>
          </a:p>
          <a:p>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69" y="1268760"/>
            <a:ext cx="326609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9"/>
          <p:cNvSpPr/>
          <p:nvPr/>
        </p:nvSpPr>
        <p:spPr>
          <a:xfrm>
            <a:off x="297069" y="5229200"/>
            <a:ext cx="8667420" cy="151216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b="1" dirty="0">
                <a:solidFill>
                  <a:prstClr val="black"/>
                </a:solidFill>
                <a:latin typeface="HGPｺﾞｼｯｸE" pitchFamily="50" charset="-128"/>
                <a:ea typeface="HGPｺﾞｼｯｸE" pitchFamily="50" charset="-128"/>
              </a:rPr>
              <a:t>　</a:t>
            </a:r>
            <a:r>
              <a:rPr lang="ja-JP" altLang="ja-JP" dirty="0">
                <a:solidFill>
                  <a:prstClr val="black"/>
                </a:solidFill>
                <a:latin typeface="HGS創英角ﾎﾟｯﾌﾟ体" pitchFamily="50" charset="-128"/>
                <a:ea typeface="HGS創英角ﾎﾟｯﾌﾟ体" pitchFamily="50" charset="-128"/>
              </a:rPr>
              <a:t>組合員交流集会や友好団体の総会で配布。予想以上の反響。受診につながった。</a:t>
            </a:r>
            <a:endParaRPr lang="ja-JP" altLang="en-US" dirty="0">
              <a:solidFill>
                <a:prstClr val="black"/>
              </a:solidFill>
              <a:latin typeface="HGS創英角ﾎﾟｯﾌﾟ体" pitchFamily="50" charset="-128"/>
              <a:ea typeface="HGS創英角ﾎﾟｯﾌﾟ体" pitchFamily="50" charset="-128"/>
            </a:endParaRPr>
          </a:p>
          <a:p>
            <a:pPr lvl="0"/>
            <a:endParaRPr lang="ja-JP" altLang="ja-JP" dirty="0">
              <a:solidFill>
                <a:prstClr val="black"/>
              </a:solidFill>
              <a:latin typeface="HGS創英角ﾎﾟｯﾌﾟ体" pitchFamily="50" charset="-128"/>
              <a:ea typeface="HGS創英角ﾎﾟｯﾌﾟ体" pitchFamily="50" charset="-128"/>
            </a:endParaRPr>
          </a:p>
          <a:p>
            <a:pPr lvl="0"/>
            <a:r>
              <a:rPr lang="ja-JP" altLang="ja-JP" dirty="0">
                <a:solidFill>
                  <a:prstClr val="black"/>
                </a:solidFill>
                <a:latin typeface="HGS創英角ﾎﾟｯﾌﾟ体" pitchFamily="50" charset="-128"/>
                <a:ea typeface="HGS創英角ﾎﾟｯﾌﾟ体" pitchFamily="50" charset="-128"/>
              </a:rPr>
              <a:t>「持ちこむ」ということで、職員はこういうことを普及していく役割があるという意識が持てた。</a:t>
            </a:r>
          </a:p>
        </p:txBody>
      </p:sp>
    </p:spTree>
    <p:extLst>
      <p:ext uri="{BB962C8B-B14F-4D97-AF65-F5344CB8AC3E}">
        <p14:creationId xmlns:p14="http://schemas.microsoft.com/office/powerpoint/2010/main" val="940817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3050"/>
            <a:ext cx="4114800" cy="419646"/>
          </a:xfrm>
        </p:spPr>
        <p:txBody>
          <a:bodyPr/>
          <a:lstStyle/>
          <a:p>
            <a:r>
              <a:rPr lang="ja-JP" altLang="ja-JP" dirty="0"/>
              <a:t>Ⅴ他団体への申し入れ、行動</a:t>
            </a:r>
            <a:endParaRPr kumimoji="1" lang="ja-JP" altLang="en-US" dirty="0"/>
          </a:p>
        </p:txBody>
      </p:sp>
      <p:sp>
        <p:nvSpPr>
          <p:cNvPr id="6" name="テキスト プレースホルダー 5"/>
          <p:cNvSpPr>
            <a:spLocks noGrp="1"/>
          </p:cNvSpPr>
          <p:nvPr>
            <p:ph type="body" sz="half" idx="2"/>
          </p:nvPr>
        </p:nvSpPr>
        <p:spPr>
          <a:xfrm>
            <a:off x="4067944" y="188640"/>
            <a:ext cx="4464496" cy="6192688"/>
          </a:xfrm>
        </p:spPr>
        <p:txBody>
          <a:bodyPr>
            <a:normAutofit/>
          </a:bodyPr>
          <a:lstStyle/>
          <a:p>
            <a:r>
              <a:rPr lang="ja-JP" altLang="en-US" dirty="0"/>
              <a:t>○</a:t>
            </a:r>
            <a:r>
              <a:rPr lang="ja-JP" altLang="ja-JP" dirty="0" smtClean="0"/>
              <a:t>申し入れ</a:t>
            </a:r>
            <a:r>
              <a:rPr lang="ja-JP" altLang="ja-JP" dirty="0"/>
              <a:t>団体</a:t>
            </a:r>
          </a:p>
          <a:p>
            <a:r>
              <a:rPr lang="ja-JP" altLang="ja-JP" dirty="0"/>
              <a:t>　</a:t>
            </a:r>
            <a:r>
              <a:rPr lang="ja-JP" altLang="ja-JP" dirty="0" smtClean="0"/>
              <a:t>・県歯科医師会</a:t>
            </a:r>
            <a:r>
              <a:rPr lang="ja-JP" altLang="en-US" dirty="0" smtClean="0"/>
              <a:t>、</a:t>
            </a:r>
            <a:r>
              <a:rPr lang="ja-JP" altLang="ja-JP" dirty="0" smtClean="0"/>
              <a:t>歯科衛生士会</a:t>
            </a:r>
          </a:p>
          <a:p>
            <a:r>
              <a:rPr lang="ja-JP" altLang="ja-JP" dirty="0" smtClean="0"/>
              <a:t>　・歯科</a:t>
            </a:r>
            <a:r>
              <a:rPr lang="ja-JP" altLang="ja-JP" dirty="0"/>
              <a:t>衛生士学校、歯科技工士学校、技工所</a:t>
            </a:r>
            <a:r>
              <a:rPr lang="ja-JP" altLang="ja-JP" dirty="0" smtClean="0"/>
              <a:t>、</a:t>
            </a:r>
            <a:endParaRPr lang="ja-JP" altLang="en-US" dirty="0" smtClean="0"/>
          </a:p>
          <a:p>
            <a:r>
              <a:rPr lang="ja-JP" altLang="en-US" dirty="0"/>
              <a:t>　</a:t>
            </a:r>
            <a:r>
              <a:rPr lang="ja-JP" altLang="ja-JP" dirty="0" smtClean="0"/>
              <a:t>・地域生活と健康を守る会</a:t>
            </a:r>
          </a:p>
          <a:p>
            <a:r>
              <a:rPr lang="ja-JP" altLang="ja-JP" dirty="0" smtClean="0"/>
              <a:t>　・</a:t>
            </a:r>
            <a:r>
              <a:rPr lang="ja-JP" altLang="en-US" dirty="0" smtClean="0"/>
              <a:t>社保協、</a:t>
            </a:r>
            <a:r>
              <a:rPr lang="ja-JP" altLang="ja-JP" dirty="0" smtClean="0"/>
              <a:t>民商、年金者組合、新婦人、保険医協会、</a:t>
            </a:r>
            <a:endParaRPr lang="ja-JP" altLang="en-US" dirty="0" smtClean="0"/>
          </a:p>
          <a:p>
            <a:r>
              <a:rPr lang="ja-JP" altLang="ja-JP" dirty="0"/>
              <a:t>　・往診先施設</a:t>
            </a:r>
          </a:p>
          <a:p>
            <a:r>
              <a:rPr lang="ja-JP" altLang="en-US" dirty="0" smtClean="0"/>
              <a:t>○</a:t>
            </a:r>
            <a:r>
              <a:rPr lang="ja-JP" altLang="ja-JP" dirty="0" smtClean="0"/>
              <a:t>関係</a:t>
            </a:r>
            <a:r>
              <a:rPr lang="ja-JP" altLang="ja-JP" dirty="0"/>
              <a:t>団体と協力して行動</a:t>
            </a:r>
          </a:p>
          <a:p>
            <a:r>
              <a:rPr lang="ja-JP" altLang="ja-JP" dirty="0"/>
              <a:t>　</a:t>
            </a:r>
            <a:r>
              <a:rPr lang="ja-JP" altLang="ja-JP" dirty="0" smtClean="0"/>
              <a:t>・生活</a:t>
            </a:r>
            <a:r>
              <a:rPr lang="ja-JP" altLang="ja-JP" dirty="0"/>
              <a:t>と健康を守る</a:t>
            </a:r>
            <a:r>
              <a:rPr lang="ja-JP" altLang="ja-JP" dirty="0" smtClean="0"/>
              <a:t>会</a:t>
            </a:r>
            <a:endParaRPr lang="ja-JP" altLang="ja-JP" dirty="0"/>
          </a:p>
          <a:p>
            <a:r>
              <a:rPr lang="ja-JP" altLang="ja-JP" dirty="0"/>
              <a:t>　・県社</a:t>
            </a:r>
            <a:r>
              <a:rPr lang="ja-JP" altLang="ja-JP" dirty="0" smtClean="0"/>
              <a:t>保協</a:t>
            </a:r>
            <a:r>
              <a:rPr lang="ja-JP" altLang="en-US" dirty="0" smtClean="0"/>
              <a:t>、</a:t>
            </a:r>
            <a:r>
              <a:rPr lang="ja-JP" altLang="ja-JP" dirty="0" smtClean="0"/>
              <a:t>＝</a:t>
            </a:r>
            <a:r>
              <a:rPr lang="ja-JP" altLang="ja-JP" dirty="0"/>
              <a:t>県社会保障学校での事例報告</a:t>
            </a:r>
          </a:p>
          <a:p>
            <a:r>
              <a:rPr lang="ja-JP" altLang="ja-JP" dirty="0"/>
              <a:t>　・保険で</a:t>
            </a:r>
            <a:r>
              <a:rPr lang="ja-JP" altLang="ja-JP" dirty="0" smtClean="0"/>
              <a:t>良い</a:t>
            </a:r>
            <a:r>
              <a:rPr lang="ja-JP" altLang="en-US" dirty="0" smtClean="0"/>
              <a:t>県</a:t>
            </a:r>
            <a:r>
              <a:rPr lang="ja-JP" altLang="ja-JP" dirty="0" smtClean="0"/>
              <a:t>連絡会</a:t>
            </a:r>
            <a:r>
              <a:rPr lang="ja-JP" altLang="ja-JP" dirty="0"/>
              <a:t>　</a:t>
            </a:r>
            <a:r>
              <a:rPr lang="ja-JP" altLang="ja-JP" dirty="0" smtClean="0"/>
              <a:t>　・市内の歯科開業医、</a:t>
            </a:r>
            <a:endParaRPr lang="ja-JP" altLang="en-US" dirty="0" smtClean="0"/>
          </a:p>
          <a:p>
            <a:endParaRPr lang="ja-JP" altLang="en-US" dirty="0" smtClean="0"/>
          </a:p>
          <a:p>
            <a:r>
              <a:rPr lang="ja-JP" altLang="en-US" sz="1600" b="1" dirty="0" smtClean="0"/>
              <a:t>◆得られた成果◆</a:t>
            </a:r>
          </a:p>
          <a:p>
            <a:r>
              <a:rPr lang="ja-JP" altLang="ja-JP" b="1" dirty="0"/>
              <a:t>・子ども窓口負担無料化のために　</a:t>
            </a:r>
            <a:r>
              <a:rPr lang="ja-JP" altLang="ja-JP" b="1" u="sng" dirty="0"/>
              <a:t>対市交渉で、歯科酷書を使用。</a:t>
            </a:r>
            <a:endParaRPr lang="ja-JP" altLang="en-US" b="1" u="sng" dirty="0" smtClean="0"/>
          </a:p>
          <a:p>
            <a:r>
              <a:rPr lang="ja-JP" altLang="en-US" b="1" dirty="0" smtClean="0"/>
              <a:t>・</a:t>
            </a:r>
            <a:r>
              <a:rPr lang="ja-JP" altLang="en-US" b="1" u="sng" dirty="0" smtClean="0"/>
              <a:t>行政の</a:t>
            </a:r>
            <a:r>
              <a:rPr lang="ja-JP" altLang="ja-JP" b="1" u="sng" dirty="0" smtClean="0"/>
              <a:t>ホームページ</a:t>
            </a:r>
            <a:r>
              <a:rPr lang="ja-JP" altLang="ja-JP" b="1" dirty="0"/>
              <a:t>の無低診医療機関に診療科目が追記される</a:t>
            </a:r>
            <a:r>
              <a:rPr lang="ja-JP" altLang="ja-JP" b="1" dirty="0" smtClean="0"/>
              <a:t>成果</a:t>
            </a:r>
            <a:endParaRPr lang="ja-JP" altLang="en-US" b="1" dirty="0" smtClean="0"/>
          </a:p>
          <a:p>
            <a:r>
              <a:rPr lang="ja-JP" altLang="en-US" b="1" dirty="0" smtClean="0"/>
              <a:t>・</a:t>
            </a:r>
            <a:r>
              <a:rPr lang="ja-JP" altLang="ja-JP" b="1" u="sng" dirty="0" smtClean="0"/>
              <a:t>自治体</a:t>
            </a:r>
            <a:r>
              <a:rPr lang="ja-JP" altLang="ja-JP" b="1" u="sng" dirty="0"/>
              <a:t>キャラバン</a:t>
            </a:r>
            <a:r>
              <a:rPr lang="ja-JP" altLang="ja-JP" b="1" dirty="0"/>
              <a:t>では、交渉参加の他団体や市会議員から「歯科酷書をもらえないか」の声が相次いだ。また、事例を</a:t>
            </a:r>
            <a:r>
              <a:rPr lang="ja-JP" altLang="ja-JP" b="1" dirty="0" smtClean="0"/>
              <a:t>聞いた</a:t>
            </a:r>
            <a:r>
              <a:rPr lang="ja-JP" altLang="ja-JP" b="1" u="sng" dirty="0" smtClean="0"/>
              <a:t>当局</a:t>
            </a:r>
            <a:r>
              <a:rPr lang="ja-JP" altLang="ja-JP" b="1" u="sng" dirty="0"/>
              <a:t>の担当課長（国保料徴収課）から</a:t>
            </a:r>
            <a:r>
              <a:rPr lang="ja-JP" altLang="ja-JP" b="1" dirty="0"/>
              <a:t>は</a:t>
            </a:r>
            <a:r>
              <a:rPr lang="ja-JP" altLang="ja-JP" b="1" dirty="0" smtClean="0"/>
              <a:t>、当該</a:t>
            </a:r>
            <a:r>
              <a:rPr lang="ja-JP" altLang="ja-JP" b="1" dirty="0"/>
              <a:t>事例の患者に対する質問が出されるなどの反応があった。</a:t>
            </a:r>
            <a:r>
              <a:rPr lang="ja-JP" altLang="ja-JP" b="1" u="sng" dirty="0"/>
              <a:t>当該患者の在住区の民商事務局長</a:t>
            </a:r>
            <a:r>
              <a:rPr lang="ja-JP" altLang="ja-JP" b="1" dirty="0" smtClean="0"/>
              <a:t>か</a:t>
            </a:r>
            <a:r>
              <a:rPr lang="ja-JP" altLang="en-US" b="1" dirty="0" smtClean="0"/>
              <a:t>ら</a:t>
            </a:r>
            <a:r>
              <a:rPr lang="ja-JP" altLang="ja-JP" b="1" dirty="0" smtClean="0"/>
              <a:t>個別相談の</a:t>
            </a:r>
            <a:r>
              <a:rPr lang="ja-JP" altLang="ja-JP" b="1" dirty="0"/>
              <a:t>申し出もあり、事例を訴えることの重要性を実感できた</a:t>
            </a:r>
            <a:r>
              <a:rPr lang="ja-JP" altLang="ja-JP" b="1" dirty="0" smtClean="0"/>
              <a:t>。</a:t>
            </a:r>
            <a:endParaRPr lang="ja-JP" altLang="en-US" b="1" dirty="0" smtClean="0"/>
          </a:p>
          <a:p>
            <a:r>
              <a:rPr lang="ja-JP" altLang="en-US" b="1" dirty="0" smtClean="0"/>
              <a:t>・</a:t>
            </a:r>
            <a:r>
              <a:rPr lang="ja-JP" altLang="ja-JP" b="1" u="sng" dirty="0"/>
              <a:t>歯科衛生士会主催「業務研究発表会」へ</a:t>
            </a:r>
            <a:r>
              <a:rPr lang="ja-JP" altLang="ja-JP" b="1" dirty="0"/>
              <a:t>、演題として、報告してほしいと</a:t>
            </a:r>
            <a:r>
              <a:rPr lang="ja-JP" altLang="ja-JP" b="1" dirty="0" smtClean="0"/>
              <a:t>依頼</a:t>
            </a:r>
            <a:r>
              <a:rPr lang="ja-JP" altLang="en-US" b="1" dirty="0" smtClean="0"/>
              <a:t>。</a:t>
            </a:r>
            <a:endParaRPr lang="ja-JP" altLang="ja-JP" b="1" dirty="0"/>
          </a:p>
          <a:p>
            <a:endParaRPr kumimoji="1" lang="ja-JP" alt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2828572" cy="232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 6"/>
          <p:cNvGraphicFramePr>
            <a:graphicFrameLocks noGrp="1"/>
          </p:cNvGraphicFramePr>
          <p:nvPr>
            <p:extLst>
              <p:ext uri="{D42A27DB-BD31-4B8C-83A1-F6EECF244321}">
                <p14:modId xmlns:p14="http://schemas.microsoft.com/office/powerpoint/2010/main" val="2768832264"/>
              </p:ext>
            </p:extLst>
          </p:nvPr>
        </p:nvGraphicFramePr>
        <p:xfrm>
          <a:off x="323528" y="3861048"/>
          <a:ext cx="3096344" cy="1512168"/>
        </p:xfrm>
        <a:graphic>
          <a:graphicData uri="http://schemas.openxmlformats.org/drawingml/2006/table">
            <a:tbl>
              <a:tblPr firstRow="1" firstCol="1" bandRow="1"/>
              <a:tblGrid>
                <a:gridCol w="3096344"/>
              </a:tblGrid>
              <a:tr h="504056">
                <a:tc>
                  <a:txBody>
                    <a:bodyPr/>
                    <a:lstStyle/>
                    <a:p>
                      <a:pPr algn="l">
                        <a:spcAft>
                          <a:spcPts val="0"/>
                        </a:spcAft>
                      </a:pPr>
                      <a:r>
                        <a:rPr lang="ja-JP" sz="1400" b="1" kern="0" dirty="0" smtClean="0">
                          <a:solidFill>
                            <a:srgbClr val="000000"/>
                          </a:solidFill>
                          <a:effectLst/>
                          <a:latin typeface="Century"/>
                          <a:ea typeface="ＭＳ Ｐゴシック"/>
                          <a:cs typeface="ＭＳ Ｐゴシック"/>
                        </a:rPr>
                        <a:t>関係</a:t>
                      </a:r>
                      <a:r>
                        <a:rPr lang="ja-JP" sz="1400" b="1" kern="0" dirty="0">
                          <a:solidFill>
                            <a:srgbClr val="000000"/>
                          </a:solidFill>
                          <a:effectLst/>
                          <a:latin typeface="Century"/>
                          <a:ea typeface="ＭＳ Ｐゴシック"/>
                          <a:cs typeface="ＭＳ Ｐゴシック"/>
                        </a:rPr>
                        <a:t>団体に郵送</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11</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a:spcAft>
                          <a:spcPts val="0"/>
                        </a:spcAft>
                      </a:pPr>
                      <a:r>
                        <a:rPr lang="ja-JP" sz="1400" b="1" kern="0" dirty="0">
                          <a:solidFill>
                            <a:srgbClr val="000000"/>
                          </a:solidFill>
                          <a:effectLst/>
                          <a:latin typeface="Century"/>
                          <a:ea typeface="ＭＳ Ｐゴシック"/>
                          <a:cs typeface="ＭＳ Ｐゴシック"/>
                        </a:rPr>
                        <a:t>関係団体に申し入れを</a:t>
                      </a:r>
                      <a:r>
                        <a:rPr lang="ja-JP" sz="1400" b="1" kern="0" dirty="0" smtClean="0">
                          <a:solidFill>
                            <a:srgbClr val="000000"/>
                          </a:solidFill>
                          <a:effectLst/>
                          <a:latin typeface="Century"/>
                          <a:ea typeface="ＭＳ Ｐゴシック"/>
                          <a:cs typeface="ＭＳ Ｐゴシック"/>
                        </a:rPr>
                        <a:t>おこなった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9</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a:spcAft>
                          <a:spcPts val="0"/>
                        </a:spcAft>
                      </a:pPr>
                      <a:r>
                        <a:rPr lang="ja-JP" sz="1400" b="1" kern="0" dirty="0">
                          <a:solidFill>
                            <a:srgbClr val="000000"/>
                          </a:solidFill>
                          <a:effectLst/>
                          <a:latin typeface="Century"/>
                          <a:ea typeface="ＭＳ Ｐゴシック"/>
                          <a:cs typeface="ＭＳ Ｐゴシック"/>
                        </a:rPr>
                        <a:t>関係団体と協力して行動</a:t>
                      </a:r>
                      <a:r>
                        <a:rPr lang="ja-JP" sz="1400" b="1" kern="0" dirty="0" smtClean="0">
                          <a:solidFill>
                            <a:srgbClr val="000000"/>
                          </a:solidFill>
                          <a:effectLst/>
                          <a:latin typeface="Century"/>
                          <a:ea typeface="ＭＳ Ｐゴシック"/>
                          <a:cs typeface="ＭＳ Ｐゴシック"/>
                        </a:rPr>
                        <a:t>した</a:t>
                      </a:r>
                      <a:r>
                        <a:rPr lang="ja-JP" altLang="en-US" sz="1400" b="1" kern="0" dirty="0" smtClean="0">
                          <a:solidFill>
                            <a:srgbClr val="000000"/>
                          </a:solidFill>
                          <a:effectLst/>
                          <a:latin typeface="Century"/>
                          <a:ea typeface="ＭＳ Ｐゴシック"/>
                          <a:cs typeface="ＭＳ Ｐゴシック"/>
                        </a:rPr>
                        <a:t>　　　</a:t>
                      </a:r>
                      <a:r>
                        <a:rPr lang="en-US" altLang="ja-JP" sz="1400" b="1" kern="0" dirty="0" smtClean="0">
                          <a:solidFill>
                            <a:srgbClr val="000000"/>
                          </a:solidFill>
                          <a:effectLst/>
                          <a:latin typeface="Century"/>
                          <a:ea typeface="ＭＳ Ｐゴシック"/>
                          <a:cs typeface="ＭＳ Ｐゴシック"/>
                        </a:rPr>
                        <a:t>14</a:t>
                      </a:r>
                      <a:r>
                        <a:rPr lang="ja-JP" altLang="en-US" sz="1400" b="1" kern="0" dirty="0" smtClean="0">
                          <a:solidFill>
                            <a:srgbClr val="000000"/>
                          </a:solidFill>
                          <a:effectLst/>
                          <a:latin typeface="Century"/>
                          <a:ea typeface="ＭＳ Ｐゴシック"/>
                          <a:cs typeface="ＭＳ Ｐゴシック"/>
                        </a:rPr>
                        <a:t>％</a:t>
                      </a:r>
                      <a:endParaRPr lang="ja-JP" sz="1400" b="1"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400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562074"/>
          </a:xfrm>
        </p:spPr>
        <p:txBody>
          <a:bodyPr>
            <a:normAutofit fontScale="90000"/>
          </a:bodyPr>
          <a:lstStyle/>
          <a:p>
            <a:r>
              <a:rPr lang="ja-JP" altLang="ja-JP" sz="2800" dirty="0"/>
              <a:t>Ⅵ特徴的な取り組み・感想</a:t>
            </a:r>
            <a:br>
              <a:rPr lang="ja-JP" altLang="ja-JP" sz="2800" dirty="0"/>
            </a:br>
            <a:endParaRPr kumimoji="1" lang="ja-JP" altLang="en-US" sz="2800" dirty="0"/>
          </a:p>
        </p:txBody>
      </p:sp>
      <p:sp>
        <p:nvSpPr>
          <p:cNvPr id="8" name="コンテンツ プレースホルダー 7"/>
          <p:cNvSpPr>
            <a:spLocks noGrp="1"/>
          </p:cNvSpPr>
          <p:nvPr>
            <p:ph idx="1"/>
          </p:nvPr>
        </p:nvSpPr>
        <p:spPr>
          <a:xfrm>
            <a:off x="539552" y="44623"/>
            <a:ext cx="8255260" cy="504057"/>
          </a:xfrm>
        </p:spPr>
        <p:txBody>
          <a:bodyPr>
            <a:normAutofit fontScale="92500" lnSpcReduction="10000"/>
          </a:bodyPr>
          <a:lstStyle/>
          <a:p>
            <a:endParaRPr lang="ja-JP" altLang="en-US" b="1" dirty="0" smtClean="0"/>
          </a:p>
          <a:p>
            <a:endParaRPr lang="ja-JP" altLang="en-US" b="1" dirty="0" smtClean="0"/>
          </a:p>
          <a:p>
            <a:endParaRPr lang="ja-JP" altLang="ja-JP" dirty="0"/>
          </a:p>
          <a:p>
            <a:endParaRPr lang="ja-JP" altLang="ja-JP" dirty="0"/>
          </a:p>
        </p:txBody>
      </p:sp>
      <p:sp>
        <p:nvSpPr>
          <p:cNvPr id="9" name="角丸四角形 8"/>
          <p:cNvSpPr/>
          <p:nvPr/>
        </p:nvSpPr>
        <p:spPr>
          <a:xfrm>
            <a:off x="683568" y="620688"/>
            <a:ext cx="7992888" cy="936104"/>
          </a:xfrm>
          <a:prstGeom prst="roundRect">
            <a:avLst/>
          </a:prstGeom>
          <a:gradFill flip="none" rotWithShape="1">
            <a:gsLst>
              <a:gs pos="0">
                <a:schemeClr val="accent1">
                  <a:tint val="66000"/>
                  <a:satMod val="160000"/>
                </a:schemeClr>
              </a:gs>
              <a:gs pos="25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000" b="1" dirty="0" smtClean="0">
                <a:solidFill>
                  <a:srgbClr val="002060"/>
                </a:solidFill>
              </a:rPr>
              <a:t>職場会議で職員に配布したのみ。</a:t>
            </a:r>
            <a:r>
              <a:rPr lang="en-US" altLang="ja-JP" sz="2000" b="1" dirty="0" smtClean="0">
                <a:solidFill>
                  <a:srgbClr val="002060"/>
                </a:solidFill>
              </a:rPr>
              <a:t> 2</a:t>
            </a:r>
            <a:r>
              <a:rPr lang="ja-JP" altLang="ja-JP" sz="2000" b="1" dirty="0" smtClean="0">
                <a:solidFill>
                  <a:srgbClr val="002060"/>
                </a:solidFill>
              </a:rPr>
              <a:t>回学習したが、外に向けて学習会を開く事まで出来なかった</a:t>
            </a:r>
            <a:r>
              <a:rPr lang="ja-JP" altLang="en-US" sz="2000" b="1" dirty="0" smtClean="0">
                <a:solidFill>
                  <a:srgbClr val="002060"/>
                </a:solidFill>
              </a:rPr>
              <a:t>。</a:t>
            </a:r>
            <a:r>
              <a:rPr lang="ja-JP" altLang="ja-JP" sz="2000" b="1" dirty="0" smtClean="0">
                <a:solidFill>
                  <a:srgbClr val="002060"/>
                </a:solidFill>
              </a:rPr>
              <a:t>管理部内から広がっていかない。</a:t>
            </a:r>
          </a:p>
        </p:txBody>
      </p:sp>
      <p:sp>
        <p:nvSpPr>
          <p:cNvPr id="10" name="角丸四角形 9"/>
          <p:cNvSpPr/>
          <p:nvPr/>
        </p:nvSpPr>
        <p:spPr>
          <a:xfrm>
            <a:off x="683568" y="1700808"/>
            <a:ext cx="7992888" cy="864096"/>
          </a:xfrm>
          <a:prstGeom prst="roundRect">
            <a:avLst/>
          </a:prstGeom>
          <a:solidFill>
            <a:srgbClr val="ECFD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000" b="1" dirty="0" smtClean="0">
                <a:solidFill>
                  <a:srgbClr val="002060"/>
                </a:solidFill>
              </a:rPr>
              <a:t>日常業務に追われ、論議する時間</a:t>
            </a:r>
            <a:r>
              <a:rPr lang="ja-JP" altLang="en-US" sz="2000" b="1" dirty="0" smtClean="0">
                <a:solidFill>
                  <a:srgbClr val="002060"/>
                </a:solidFill>
              </a:rPr>
              <a:t>がない。</a:t>
            </a:r>
            <a:r>
              <a:rPr lang="ja-JP" altLang="ja-JP" sz="2000" b="1" dirty="0" smtClean="0">
                <a:solidFill>
                  <a:srgbClr val="002060"/>
                </a:solidFill>
              </a:rPr>
              <a:t>目の前の患者情報収集をすることの認識の低さだと思います。</a:t>
            </a:r>
          </a:p>
          <a:p>
            <a:r>
              <a:rPr lang="ja-JP" altLang="ja-JP" sz="2000" b="1" dirty="0" smtClean="0">
                <a:solidFill>
                  <a:srgbClr val="002060"/>
                </a:solidFill>
              </a:rPr>
              <a:t>今回の取組に限らず、社保活動全般的に管理者の</a:t>
            </a:r>
            <a:r>
              <a:rPr lang="ja-JP" altLang="en-US" sz="2000" b="1" dirty="0" smtClean="0">
                <a:solidFill>
                  <a:srgbClr val="002060"/>
                </a:solidFill>
              </a:rPr>
              <a:t>意識・</a:t>
            </a:r>
            <a:r>
              <a:rPr lang="ja-JP" altLang="ja-JP" sz="2000" b="1" dirty="0" smtClean="0">
                <a:solidFill>
                  <a:srgbClr val="002060"/>
                </a:solidFill>
              </a:rPr>
              <a:t>行動力不足だ</a:t>
            </a:r>
            <a:r>
              <a:rPr lang="ja-JP" altLang="en-US" sz="2000" b="1" dirty="0" smtClean="0">
                <a:solidFill>
                  <a:srgbClr val="002060"/>
                </a:solidFill>
              </a:rPr>
              <a:t>。</a:t>
            </a:r>
          </a:p>
        </p:txBody>
      </p:sp>
      <p:sp>
        <p:nvSpPr>
          <p:cNvPr id="12" name="角丸四角形 11"/>
          <p:cNvSpPr/>
          <p:nvPr/>
        </p:nvSpPr>
        <p:spPr>
          <a:xfrm>
            <a:off x="683568" y="2708920"/>
            <a:ext cx="7920880" cy="22322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002060"/>
                </a:solidFill>
              </a:rPr>
              <a:t>　</a:t>
            </a:r>
            <a:r>
              <a:rPr lang="ja-JP" altLang="ja-JP" b="1" dirty="0" smtClean="0">
                <a:solidFill>
                  <a:srgbClr val="002060"/>
                </a:solidFill>
              </a:rPr>
              <a:t>酷書のような事例を目の当たりにすることがないので、実感しにくいとは思う。しかし、事例の内容を認識して、自分たちに何ができるのかを、職場として考えていきたい。</a:t>
            </a:r>
            <a:endParaRPr lang="ja-JP" altLang="en-US" b="1" dirty="0" smtClean="0">
              <a:solidFill>
                <a:srgbClr val="002060"/>
              </a:solidFill>
            </a:endParaRPr>
          </a:p>
          <a:p>
            <a:r>
              <a:rPr lang="ja-JP" altLang="en-US" b="1" dirty="0" smtClean="0">
                <a:solidFill>
                  <a:srgbClr val="002060"/>
                </a:solidFill>
              </a:rPr>
              <a:t>　</a:t>
            </a:r>
            <a:r>
              <a:rPr lang="ja-JP" altLang="ja-JP" b="1" dirty="0" smtClean="0">
                <a:solidFill>
                  <a:srgbClr val="002060"/>
                </a:solidFill>
              </a:rPr>
              <a:t>前回に比べ、対象事例が幅広くなった為、逆に訴求力は減った感がある。</a:t>
            </a:r>
            <a:endParaRPr lang="ja-JP" altLang="en-US" b="1" dirty="0" smtClean="0">
              <a:solidFill>
                <a:srgbClr val="002060"/>
              </a:solidFill>
            </a:endParaRPr>
          </a:p>
          <a:p>
            <a:r>
              <a:rPr lang="ja-JP" altLang="ja-JP" b="1" dirty="0" smtClean="0">
                <a:solidFill>
                  <a:srgbClr val="002060"/>
                </a:solidFill>
              </a:rPr>
              <a:t>貧困格差と口腔環境の関連性をテーマに班会等の場で解説する場合、若年層の口腔内をあつかった第一弾の方がいまだ使い勝手自体は良い。</a:t>
            </a:r>
            <a:endParaRPr lang="ja-JP" altLang="en-US" b="1" dirty="0" smtClean="0">
              <a:solidFill>
                <a:srgbClr val="002060"/>
              </a:solidFill>
            </a:endParaRPr>
          </a:p>
          <a:p>
            <a:endParaRPr lang="ja-JP" altLang="en-US" b="1" dirty="0" smtClean="0"/>
          </a:p>
        </p:txBody>
      </p:sp>
      <p:sp>
        <p:nvSpPr>
          <p:cNvPr id="13" name="円/楕円 12"/>
          <p:cNvSpPr/>
          <p:nvPr/>
        </p:nvSpPr>
        <p:spPr>
          <a:xfrm>
            <a:off x="251520" y="4941168"/>
            <a:ext cx="8568952" cy="1800200"/>
          </a:xfrm>
          <a:prstGeom prst="ellipse">
            <a:avLst/>
          </a:prstGeom>
          <a:gradFill flip="none" rotWithShape="1">
            <a:gsLst>
              <a:gs pos="0">
                <a:srgbClr val="E527B3">
                  <a:tint val="66000"/>
                  <a:satMod val="160000"/>
                </a:srgbClr>
              </a:gs>
              <a:gs pos="50000">
                <a:srgbClr val="E527B3">
                  <a:tint val="44500"/>
                  <a:satMod val="160000"/>
                </a:srgbClr>
              </a:gs>
              <a:gs pos="100000">
                <a:srgbClr val="E527B3">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　</a:t>
            </a:r>
            <a:r>
              <a:rPr lang="ja-JP" altLang="ja-JP" sz="2000" b="1" dirty="0" smtClean="0">
                <a:solidFill>
                  <a:schemeClr val="tx1"/>
                </a:solidFill>
              </a:rPr>
              <a:t>友の加総会での配布など、思い起こせば簡単に具体化できること</a:t>
            </a:r>
            <a:r>
              <a:rPr lang="ja-JP" altLang="ja-JP" sz="2000" b="1" strike="sngStrike" dirty="0" smtClean="0">
                <a:solidFill>
                  <a:schemeClr val="tx1"/>
                </a:solidFill>
              </a:rPr>
              <a:t>もやれていない</a:t>
            </a:r>
            <a:r>
              <a:rPr lang="ja-JP" altLang="ja-JP" sz="2000" b="1" dirty="0" smtClean="0">
                <a:solidFill>
                  <a:schemeClr val="tx1"/>
                </a:solidFill>
              </a:rPr>
              <a:t>。さまざまな課題がある中で結び付けて具体化する柔軟な頭に</a:t>
            </a:r>
            <a:r>
              <a:rPr lang="ja-JP" altLang="ja-JP" sz="2000" b="1" strike="sngStrike" dirty="0" smtClean="0">
                <a:solidFill>
                  <a:schemeClr val="tx1"/>
                </a:solidFill>
              </a:rPr>
              <a:t>なり切れていない</a:t>
            </a:r>
            <a:r>
              <a:rPr lang="ja-JP" altLang="ja-JP" sz="2000" b="1" dirty="0" smtClean="0">
                <a:solidFill>
                  <a:schemeClr val="tx1"/>
                </a:solidFill>
              </a:rPr>
              <a:t>。</a:t>
            </a:r>
            <a:r>
              <a:rPr lang="ja-JP" altLang="en-US" sz="2000" b="1" dirty="0" smtClean="0">
                <a:solidFill>
                  <a:schemeClr val="tx1"/>
                </a:solidFill>
              </a:rPr>
              <a:t>　　</a:t>
            </a:r>
            <a:r>
              <a:rPr lang="ja-JP" altLang="ja-JP" sz="2000" b="1" dirty="0" smtClean="0">
                <a:solidFill>
                  <a:schemeClr val="tx1"/>
                </a:solidFill>
              </a:rPr>
              <a:t>メリハつけるなど</a:t>
            </a:r>
            <a:r>
              <a:rPr lang="ja-JP" altLang="ja-JP" sz="2000" b="1" strike="sngStrike" dirty="0" smtClean="0">
                <a:solidFill>
                  <a:schemeClr val="tx1"/>
                </a:solidFill>
              </a:rPr>
              <a:t>課題消化型のスタイルから脱却が必要だと感じる</a:t>
            </a:r>
            <a:r>
              <a:rPr lang="ja-JP" altLang="ja-JP" sz="2000" b="1" dirty="0" smtClean="0">
                <a:solidFill>
                  <a:schemeClr val="tx1"/>
                </a:solidFill>
              </a:rPr>
              <a:t>。</a:t>
            </a:r>
            <a:endParaRPr lang="ja-JP" altLang="ja-JP" sz="2000" b="1" dirty="0">
              <a:solidFill>
                <a:schemeClr val="tx1"/>
              </a:solidFill>
            </a:endParaRPr>
          </a:p>
        </p:txBody>
      </p:sp>
    </p:spTree>
    <p:extLst>
      <p:ext uri="{BB962C8B-B14F-4D97-AF65-F5344CB8AC3E}">
        <p14:creationId xmlns:p14="http://schemas.microsoft.com/office/powerpoint/2010/main" val="294644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457200" y="274639"/>
            <a:ext cx="8229600" cy="418058"/>
          </a:xfrm>
        </p:spPr>
        <p:txBody>
          <a:bodyPr>
            <a:normAutofit fontScale="90000"/>
          </a:bodyPr>
          <a:lstStyle/>
          <a:p>
            <a:pPr eaLnBrk="1" hangingPunct="1"/>
            <a:r>
              <a:rPr lang="ja-JP" altLang="en-US" sz="2800" b="1" dirty="0" smtClean="0"/>
              <a:t>運動の確信は学習　　情勢認識の一致を。</a:t>
            </a:r>
            <a:endParaRPr lang="ja-JP" altLang="en-US" sz="2800" dirty="0" smtClean="0"/>
          </a:p>
        </p:txBody>
      </p:sp>
      <p:sp>
        <p:nvSpPr>
          <p:cNvPr id="495619" name="Rectangle 3"/>
          <p:cNvSpPr>
            <a:spLocks noGrp="1" noChangeArrowheads="1"/>
          </p:cNvSpPr>
          <p:nvPr>
            <p:ph type="body" sz="half" idx="4294967295"/>
          </p:nvPr>
        </p:nvSpPr>
        <p:spPr>
          <a:xfrm>
            <a:off x="457199" y="764705"/>
            <a:ext cx="4259263" cy="5904656"/>
          </a:xfrm>
        </p:spPr>
        <p:txBody>
          <a:bodyPr>
            <a:normAutofit/>
          </a:bodyPr>
          <a:lstStyle/>
          <a:p>
            <a:pPr eaLnBrk="1" hangingPunct="1"/>
            <a:r>
              <a:rPr lang="en-US" altLang="ja-JP" sz="2800" u="sng" dirty="0" smtClean="0"/>
              <a:t>5/19</a:t>
            </a:r>
            <a:r>
              <a:rPr lang="ja-JP" altLang="en-US" sz="2800" u="sng" dirty="0" smtClean="0"/>
              <a:t>歯科社保集会</a:t>
            </a:r>
          </a:p>
          <a:p>
            <a:pPr eaLnBrk="1" hangingPunct="1"/>
            <a:r>
              <a:rPr lang="ja-JP" altLang="en-US" sz="2400" u="sng" dirty="0" smtClean="0"/>
              <a:t>署名用紙は民医連で</a:t>
            </a:r>
            <a:r>
              <a:rPr lang="en-US" altLang="ja-JP" sz="2400" u="sng" dirty="0"/>
              <a:t>30</a:t>
            </a:r>
            <a:r>
              <a:rPr lang="ja-JP" altLang="en-US" sz="2400" u="sng" dirty="0" smtClean="0"/>
              <a:t>万、すべてを活用しきる。</a:t>
            </a:r>
            <a:endParaRPr lang="ja-JP" altLang="en-US" sz="2000" b="1" dirty="0" smtClean="0"/>
          </a:p>
          <a:p>
            <a:pPr lvl="0"/>
            <a:r>
              <a:rPr lang="ja-JP" altLang="en-US" sz="2400" dirty="0">
                <a:solidFill>
                  <a:prstClr val="black"/>
                </a:solidFill>
              </a:rPr>
              <a:t>署名集約</a:t>
            </a:r>
            <a:r>
              <a:rPr lang="ja-JP" altLang="en-US" sz="2400" dirty="0" smtClean="0">
                <a:solidFill>
                  <a:prstClr val="black"/>
                </a:solidFill>
              </a:rPr>
              <a:t>は月末</a:t>
            </a:r>
          </a:p>
          <a:p>
            <a:pPr lvl="0"/>
            <a:r>
              <a:rPr lang="ja-JP" altLang="en-US" sz="2400" dirty="0">
                <a:solidFill>
                  <a:prstClr val="black"/>
                </a:solidFill>
              </a:rPr>
              <a:t>６月末まで</a:t>
            </a:r>
            <a:r>
              <a:rPr lang="ja-JP" altLang="en-US" sz="2400" dirty="0" smtClean="0">
                <a:solidFill>
                  <a:prstClr val="black"/>
                </a:solidFill>
              </a:rPr>
              <a:t>に</a:t>
            </a:r>
            <a:r>
              <a:rPr lang="en-US" altLang="ja-JP" sz="2400" b="1" dirty="0">
                <a:solidFill>
                  <a:prstClr val="black"/>
                </a:solidFill>
              </a:rPr>
              <a:t>40</a:t>
            </a:r>
            <a:r>
              <a:rPr lang="ja-JP" altLang="en-US" sz="2400" b="1" dirty="0">
                <a:solidFill>
                  <a:prstClr val="black"/>
                </a:solidFill>
              </a:rPr>
              <a:t>％</a:t>
            </a:r>
            <a:endParaRPr lang="ja-JP" altLang="en-US" sz="2400" b="1" dirty="0" smtClean="0">
              <a:solidFill>
                <a:prstClr val="black"/>
              </a:solidFill>
            </a:endParaRPr>
          </a:p>
          <a:p>
            <a:pPr marL="0" indent="0" eaLnBrk="1" hangingPunct="1">
              <a:buNone/>
            </a:pPr>
            <a:endParaRPr lang="ja-JP" altLang="en-US" sz="2000" b="1" dirty="0" smtClean="0"/>
          </a:p>
          <a:p>
            <a:pPr marL="0" indent="0" eaLnBrk="1" hangingPunct="1">
              <a:buNone/>
            </a:pPr>
            <a:r>
              <a:rPr lang="ja-JP" altLang="en-US" sz="2400" b="1" dirty="0" smtClean="0"/>
              <a:t>国会要請行動　</a:t>
            </a:r>
            <a:r>
              <a:rPr lang="en-US" altLang="ja-JP" sz="2400" b="1" dirty="0"/>
              <a:t>(</a:t>
            </a:r>
            <a:r>
              <a:rPr lang="ja-JP" altLang="en-US" sz="2400" b="1" dirty="0" smtClean="0"/>
              <a:t>６月１３日</a:t>
            </a:r>
            <a:r>
              <a:rPr lang="en-US" altLang="ja-JP" sz="2400" b="1" dirty="0" smtClean="0"/>
              <a:t>)</a:t>
            </a:r>
            <a:endParaRPr lang="ja-JP" altLang="en-US" sz="2400" b="1" dirty="0" smtClean="0"/>
          </a:p>
          <a:p>
            <a:pPr marL="0" lvl="0" indent="0">
              <a:buNone/>
            </a:pPr>
            <a:r>
              <a:rPr lang="ja-JP" altLang="en-US" sz="2000" b="1" dirty="0">
                <a:solidFill>
                  <a:prstClr val="black"/>
                </a:solidFill>
              </a:rPr>
              <a:t>国会内集会・議員要請行動・厚労省</a:t>
            </a:r>
            <a:r>
              <a:rPr lang="ja-JP" altLang="en-US" sz="2000" b="1" dirty="0" smtClean="0">
                <a:solidFill>
                  <a:prstClr val="black"/>
                </a:solidFill>
              </a:rPr>
              <a:t>交渉</a:t>
            </a:r>
          </a:p>
          <a:p>
            <a:pPr marL="0" lvl="0" indent="0">
              <a:buNone/>
            </a:pPr>
            <a:endParaRPr lang="ja-JP" altLang="en-US" sz="2400" b="1" dirty="0" smtClean="0"/>
          </a:p>
          <a:p>
            <a:pPr eaLnBrk="1" hangingPunct="1"/>
            <a:r>
              <a:rPr lang="ja-JP" altLang="en-US" sz="2000" b="1" dirty="0"/>
              <a:t>政党</a:t>
            </a:r>
            <a:r>
              <a:rPr lang="ja-JP" altLang="en-US" sz="2000" b="1" dirty="0" smtClean="0"/>
              <a:t>アンケート</a:t>
            </a:r>
          </a:p>
          <a:p>
            <a:pPr eaLnBrk="1" hangingPunct="1"/>
            <a:r>
              <a:rPr lang="ja-JP" altLang="en-US" sz="2800" b="1" dirty="0" smtClean="0">
                <a:solidFill>
                  <a:srgbClr val="FF0000"/>
                </a:solidFill>
              </a:rPr>
              <a:t>☆参議院選挙</a:t>
            </a:r>
          </a:p>
          <a:p>
            <a:pPr eaLnBrk="1" hangingPunct="1"/>
            <a:endParaRPr lang="ja-JP" altLang="en-US" sz="2000" b="1" dirty="0" smtClean="0"/>
          </a:p>
        </p:txBody>
      </p:sp>
      <p:sp>
        <p:nvSpPr>
          <p:cNvPr id="224260" name="Rectangle 4"/>
          <p:cNvSpPr>
            <a:spLocks noGrp="1" noChangeArrowheads="1"/>
          </p:cNvSpPr>
          <p:nvPr>
            <p:ph type="body" sz="half" idx="4294967295"/>
          </p:nvPr>
        </p:nvSpPr>
        <p:spPr>
          <a:xfrm>
            <a:off x="5508625" y="1053318"/>
            <a:ext cx="4464050" cy="5039507"/>
          </a:xfrm>
        </p:spPr>
        <p:txBody>
          <a:bodyPr>
            <a:normAutofit/>
          </a:bodyPr>
          <a:lstStyle/>
          <a:p>
            <a:pPr eaLnBrk="1" hangingPunct="1">
              <a:lnSpc>
                <a:spcPct val="80000"/>
              </a:lnSpc>
              <a:buFontTx/>
              <a:buNone/>
            </a:pPr>
            <a:r>
              <a:rPr lang="ja-JP" altLang="en-US" sz="2000" b="1" dirty="0" smtClean="0"/>
              <a:t>１０／８　「入れ歯デー」</a:t>
            </a:r>
          </a:p>
          <a:p>
            <a:pPr eaLnBrk="1" hangingPunct="1">
              <a:lnSpc>
                <a:spcPct val="80000"/>
              </a:lnSpc>
              <a:buFontTx/>
              <a:buNone/>
            </a:pPr>
            <a:r>
              <a:rPr lang="ja-JP" altLang="en-US" sz="2000" b="1" dirty="0" smtClean="0"/>
              <a:t>全国と各地の取り組み</a:t>
            </a:r>
          </a:p>
          <a:p>
            <a:pPr eaLnBrk="1" hangingPunct="1">
              <a:lnSpc>
                <a:spcPct val="80000"/>
              </a:lnSpc>
              <a:buFontTx/>
              <a:buNone/>
            </a:pPr>
            <a:endParaRPr lang="ja-JP" altLang="en-US" sz="2400" b="1" dirty="0" smtClean="0"/>
          </a:p>
          <a:p>
            <a:pPr eaLnBrk="1" hangingPunct="1">
              <a:lnSpc>
                <a:spcPct val="80000"/>
              </a:lnSpc>
              <a:buFontTx/>
              <a:buNone/>
            </a:pPr>
            <a:r>
              <a:rPr lang="ja-JP" altLang="en-US" sz="2400" b="1" dirty="0" smtClean="0"/>
              <a:t>１０／２</a:t>
            </a:r>
            <a:r>
              <a:rPr lang="en-US" altLang="ja-JP" sz="2400" b="1" dirty="0" smtClean="0"/>
              <a:t>7</a:t>
            </a:r>
            <a:endParaRPr lang="ja-JP" altLang="en-US" sz="2400" b="1" dirty="0" smtClean="0"/>
          </a:p>
          <a:p>
            <a:pPr eaLnBrk="1" hangingPunct="1">
              <a:lnSpc>
                <a:spcPct val="80000"/>
              </a:lnSpc>
              <a:buFontTx/>
              <a:buNone/>
            </a:pPr>
            <a:r>
              <a:rPr lang="ja-JP" altLang="en-US" sz="2400" b="1" dirty="0" smtClean="0"/>
              <a:t>第</a:t>
            </a:r>
            <a:r>
              <a:rPr lang="en-US" altLang="ja-JP" sz="2400" b="1" dirty="0" smtClean="0"/>
              <a:t>4</a:t>
            </a:r>
            <a:r>
              <a:rPr lang="ja-JP" altLang="en-US" sz="2400" b="1" dirty="0" smtClean="0"/>
              <a:t>回歯科決起集会（仮）</a:t>
            </a:r>
          </a:p>
          <a:p>
            <a:pPr eaLnBrk="1" hangingPunct="1">
              <a:lnSpc>
                <a:spcPct val="80000"/>
              </a:lnSpc>
              <a:buFontTx/>
              <a:buNone/>
            </a:pPr>
            <a:r>
              <a:rPr lang="ja-JP" altLang="en-US" sz="2400" b="1" dirty="0" smtClean="0"/>
              <a:t>　　　</a:t>
            </a:r>
          </a:p>
          <a:p>
            <a:pPr eaLnBrk="1" hangingPunct="1">
              <a:lnSpc>
                <a:spcPct val="80000"/>
              </a:lnSpc>
              <a:buFontTx/>
              <a:buNone/>
            </a:pPr>
            <a:r>
              <a:rPr lang="ja-JP" altLang="en-US" sz="2000" b="1" dirty="0" smtClean="0"/>
              <a:t>１１／０８「いい歯」デー</a:t>
            </a:r>
          </a:p>
          <a:p>
            <a:pPr eaLnBrk="1" hangingPunct="1">
              <a:lnSpc>
                <a:spcPct val="80000"/>
              </a:lnSpc>
              <a:buFontTx/>
              <a:buNone/>
            </a:pPr>
            <a:endParaRPr lang="ja-JP" altLang="en-US" sz="2400" b="1" dirty="0" smtClean="0"/>
          </a:p>
          <a:p>
            <a:pPr eaLnBrk="1" hangingPunct="1">
              <a:lnSpc>
                <a:spcPct val="80000"/>
              </a:lnSpc>
              <a:buFontTx/>
              <a:buNone/>
            </a:pPr>
            <a:endParaRPr lang="ja-JP" altLang="en-US" sz="2400" b="1" dirty="0" smtClean="0"/>
          </a:p>
          <a:p>
            <a:pPr eaLnBrk="1" hangingPunct="1">
              <a:lnSpc>
                <a:spcPct val="80000"/>
              </a:lnSpc>
              <a:buFontTx/>
              <a:buNone/>
            </a:pPr>
            <a:endParaRPr lang="ja-JP" altLang="en-US" sz="2400" b="1" dirty="0" smtClean="0"/>
          </a:p>
          <a:p>
            <a:pPr eaLnBrk="1" hangingPunct="1">
              <a:lnSpc>
                <a:spcPct val="80000"/>
              </a:lnSpc>
              <a:buFontTx/>
              <a:buNone/>
            </a:pPr>
            <a:endParaRPr lang="en-US" altLang="ja-JP" sz="2400" b="1" dirty="0" smtClean="0"/>
          </a:p>
          <a:p>
            <a:pPr eaLnBrk="1" hangingPunct="1">
              <a:lnSpc>
                <a:spcPct val="80000"/>
              </a:lnSpc>
              <a:buFontTx/>
              <a:buNone/>
            </a:pPr>
            <a:r>
              <a:rPr lang="ja-JP" altLang="en-US" sz="2400" b="1" dirty="0" smtClean="0"/>
              <a:t>学習資料追加</a:t>
            </a:r>
          </a:p>
          <a:p>
            <a:pPr eaLnBrk="1" hangingPunct="1">
              <a:lnSpc>
                <a:spcPct val="80000"/>
              </a:lnSpc>
              <a:buFontTx/>
              <a:buNone/>
            </a:pPr>
            <a:r>
              <a:rPr lang="ja-JP" altLang="en-US" sz="2400" b="1" dirty="0"/>
              <a:t>民医連</a:t>
            </a:r>
            <a:r>
              <a:rPr lang="ja-JP" altLang="en-US" sz="2400" b="1" dirty="0" smtClean="0"/>
              <a:t>医療</a:t>
            </a:r>
            <a:r>
              <a:rPr lang="en-US" altLang="ja-JP" sz="2400" b="1" dirty="0"/>
              <a:t>6</a:t>
            </a:r>
            <a:r>
              <a:rPr lang="ja-JP" altLang="en-US" sz="2400" b="1" dirty="0" smtClean="0"/>
              <a:t>月号</a:t>
            </a:r>
            <a:endParaRPr lang="en-US" altLang="ja-JP" sz="2400" b="1" dirty="0" smtClean="0"/>
          </a:p>
        </p:txBody>
      </p:sp>
      <p:sp>
        <p:nvSpPr>
          <p:cNvPr id="224261" name="Rectangle 6"/>
          <p:cNvSpPr>
            <a:spLocks noChangeArrowheads="1"/>
          </p:cNvSpPr>
          <p:nvPr/>
        </p:nvSpPr>
        <p:spPr bwMode="auto">
          <a:xfrm>
            <a:off x="470718" y="3352292"/>
            <a:ext cx="4103687" cy="1278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prstClr val="black"/>
              </a:solidFill>
            </a:endParaRPr>
          </a:p>
        </p:txBody>
      </p:sp>
      <p:sp>
        <p:nvSpPr>
          <p:cNvPr id="224262" name="Rectangle 7"/>
          <p:cNvSpPr>
            <a:spLocks noChangeArrowheads="1"/>
          </p:cNvSpPr>
          <p:nvPr/>
        </p:nvSpPr>
        <p:spPr bwMode="auto">
          <a:xfrm>
            <a:off x="468312" y="840153"/>
            <a:ext cx="4103687" cy="208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prstClr val="black"/>
              </a:solidFill>
            </a:endParaRPr>
          </a:p>
        </p:txBody>
      </p:sp>
      <p:sp>
        <p:nvSpPr>
          <p:cNvPr id="224264" name="Line 10"/>
          <p:cNvSpPr>
            <a:spLocks noChangeShapeType="1"/>
          </p:cNvSpPr>
          <p:nvPr/>
        </p:nvSpPr>
        <p:spPr bwMode="auto">
          <a:xfrm>
            <a:off x="2339975" y="2847467"/>
            <a:ext cx="0" cy="5048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24265" name="Line 9"/>
          <p:cNvSpPr>
            <a:spLocks noChangeShapeType="1"/>
          </p:cNvSpPr>
          <p:nvPr/>
        </p:nvSpPr>
        <p:spPr bwMode="auto">
          <a:xfrm>
            <a:off x="4716463" y="37163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4266" name="Line 10"/>
          <p:cNvSpPr>
            <a:spLocks noChangeShapeType="1"/>
          </p:cNvSpPr>
          <p:nvPr/>
        </p:nvSpPr>
        <p:spPr bwMode="auto">
          <a:xfrm flipV="1">
            <a:off x="4760092" y="2683888"/>
            <a:ext cx="504825" cy="6477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4267" name="Rectangle 11"/>
          <p:cNvSpPr>
            <a:spLocks noChangeArrowheads="1"/>
          </p:cNvSpPr>
          <p:nvPr/>
        </p:nvSpPr>
        <p:spPr bwMode="auto">
          <a:xfrm>
            <a:off x="5364163" y="838201"/>
            <a:ext cx="3311525" cy="2951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24268" name="Rectangle 12"/>
          <p:cNvSpPr>
            <a:spLocks noChangeArrowheads="1"/>
          </p:cNvSpPr>
          <p:nvPr/>
        </p:nvSpPr>
        <p:spPr bwMode="auto">
          <a:xfrm>
            <a:off x="5508625" y="4631042"/>
            <a:ext cx="2808288" cy="1223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 name="正方形/長方形 1"/>
          <p:cNvSpPr/>
          <p:nvPr/>
        </p:nvSpPr>
        <p:spPr>
          <a:xfrm>
            <a:off x="2306922" y="5733256"/>
            <a:ext cx="4572000" cy="400110"/>
          </a:xfrm>
          <a:prstGeom prst="rect">
            <a:avLst/>
          </a:prstGeom>
        </p:spPr>
        <p:txBody>
          <a:bodyPr>
            <a:spAutoFit/>
          </a:bodyPr>
          <a:lstStyle/>
          <a:p>
            <a:pPr marL="342900" indent="-342900">
              <a:spcBef>
                <a:spcPct val="20000"/>
              </a:spcBef>
              <a:buFont typeface="Arial" pitchFamily="34" charset="0"/>
              <a:buChar char="•"/>
            </a:pPr>
            <a:endParaRPr lang="ja-JP" altLang="en-US" sz="2000" b="1" dirty="0">
              <a:solidFill>
                <a:prstClr val="black"/>
              </a:solidFill>
            </a:endParaRPr>
          </a:p>
        </p:txBody>
      </p:sp>
      <p:sp>
        <p:nvSpPr>
          <p:cNvPr id="3" name="角丸四角形 2"/>
          <p:cNvSpPr/>
          <p:nvPr/>
        </p:nvSpPr>
        <p:spPr>
          <a:xfrm>
            <a:off x="1475656" y="5733257"/>
            <a:ext cx="6336704" cy="112474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r>
              <a:rPr lang="ja-JP" altLang="en-US" sz="2400" b="1" dirty="0">
                <a:solidFill>
                  <a:prstClr val="black"/>
                </a:solidFill>
              </a:rPr>
              <a:t>保険でよい医療を日常診療で行っている我々が、声を出して行動することが確信につながる。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790" y="3886505"/>
            <a:ext cx="38100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5076056" y="4019242"/>
            <a:ext cx="3425424" cy="479064"/>
          </a:xfrm>
          <a:prstGeom prst="roundRect">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4"/>
          <p:cNvSpPr/>
          <p:nvPr/>
        </p:nvSpPr>
        <p:spPr>
          <a:xfrm>
            <a:off x="4475456" y="3861594"/>
            <a:ext cx="384576" cy="6240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77520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6805" y="251520"/>
            <a:ext cx="8229600" cy="882352"/>
          </a:xfrm>
        </p:spPr>
        <p:txBody>
          <a:bodyPr>
            <a:normAutofit/>
          </a:bodyPr>
          <a:lstStyle/>
          <a:p>
            <a:endParaRPr kumimoji="1" lang="ja-JP" altLang="en-US" dirty="0"/>
          </a:p>
        </p:txBody>
      </p:sp>
      <p:sp>
        <p:nvSpPr>
          <p:cNvPr id="3" name="コンテンツ プレースホルダー 2"/>
          <p:cNvSpPr>
            <a:spLocks noGrp="1"/>
          </p:cNvSpPr>
          <p:nvPr>
            <p:ph idx="1"/>
          </p:nvPr>
        </p:nvSpPr>
        <p:spPr>
          <a:xfrm>
            <a:off x="179512" y="1124744"/>
            <a:ext cx="8507288" cy="5472608"/>
          </a:xfrm>
        </p:spPr>
        <p:txBody>
          <a:bodyPr>
            <a:normAutofit/>
          </a:bodyPr>
          <a:lstStyle/>
          <a:p>
            <a:r>
              <a:rPr lang="ja-JP" altLang="ja-JP" sz="2400" dirty="0"/>
              <a:t>運動の状況報告　南條歯科部長</a:t>
            </a:r>
            <a:r>
              <a:rPr lang="en-US" altLang="ja-JP" sz="2400" dirty="0"/>
              <a:t> </a:t>
            </a:r>
            <a:endParaRPr lang="ja-JP" altLang="ja-JP" sz="2400" dirty="0"/>
          </a:p>
          <a:p>
            <a:r>
              <a:rPr lang="ja-JP" altLang="ja-JP" sz="1800" b="1" dirty="0"/>
              <a:t>「歯科保健医療制度の崩壊を許さず、保険で良い歯科医療の実現に向けて</a:t>
            </a:r>
            <a:r>
              <a:rPr lang="ja-JP" altLang="ja-JP" sz="1800" b="1" dirty="0" smtClean="0"/>
              <a:t>」</a:t>
            </a:r>
            <a:r>
              <a:rPr lang="ja-JP" altLang="en-US" sz="1800" b="1" dirty="0" smtClean="0"/>
              <a:t>　　</a:t>
            </a:r>
          </a:p>
          <a:p>
            <a:pPr marL="0" indent="0">
              <a:buNone/>
            </a:pPr>
            <a:r>
              <a:rPr lang="ja-JP" altLang="en-US" sz="2400" dirty="0"/>
              <a:t>　</a:t>
            </a:r>
            <a:r>
              <a:rPr lang="ja-JP" altLang="en-US" sz="2400" dirty="0" smtClean="0"/>
              <a:t>　　　</a:t>
            </a:r>
            <a:r>
              <a:rPr lang="ja-JP" altLang="ja-JP" sz="2400" dirty="0" smtClean="0"/>
              <a:t>全国保団連</a:t>
            </a:r>
            <a:r>
              <a:rPr lang="ja-JP" altLang="ja-JP" sz="2400" dirty="0"/>
              <a:t>　宇佐美 宏 歯科</a:t>
            </a:r>
            <a:r>
              <a:rPr lang="ja-JP" altLang="ja-JP" sz="2400" dirty="0" smtClean="0"/>
              <a:t>代表</a:t>
            </a:r>
            <a:endParaRPr lang="ja-JP" altLang="en-US" sz="2400" dirty="0" smtClean="0"/>
          </a:p>
          <a:p>
            <a:r>
              <a:rPr lang="ja-JP" altLang="en-US" sz="2000" dirty="0" smtClean="0"/>
              <a:t>各地</a:t>
            </a:r>
            <a:r>
              <a:rPr lang="ja-JP" altLang="en-US" sz="2000" dirty="0"/>
              <a:t>の</a:t>
            </a:r>
            <a:r>
              <a:rPr lang="ja-JP" altLang="en-US" sz="2000" dirty="0" smtClean="0"/>
              <a:t>報告</a:t>
            </a:r>
          </a:p>
          <a:p>
            <a:pPr marL="0" lvl="0" indent="0">
              <a:spcBef>
                <a:spcPts val="0"/>
              </a:spcBef>
              <a:buNone/>
            </a:pPr>
            <a:r>
              <a:rPr lang="ja-JP" altLang="en-US" sz="2400" dirty="0">
                <a:solidFill>
                  <a:prstClr val="black"/>
                </a:solidFill>
              </a:rPr>
              <a:t>　</a:t>
            </a:r>
            <a:r>
              <a:rPr lang="ja-JP" altLang="en-US" sz="1600" b="1" dirty="0" smtClean="0">
                <a:solidFill>
                  <a:prstClr val="black"/>
                </a:solidFill>
              </a:rPr>
              <a:t>・</a:t>
            </a:r>
            <a:r>
              <a:rPr lang="ja-JP" altLang="ja-JP" sz="1600" b="1" dirty="0" smtClean="0">
                <a:solidFill>
                  <a:prstClr val="black"/>
                </a:solidFill>
              </a:rPr>
              <a:t>自ら</a:t>
            </a:r>
            <a:r>
              <a:rPr lang="ja-JP" altLang="ja-JP" sz="1600" b="1" dirty="0">
                <a:solidFill>
                  <a:prstClr val="black"/>
                </a:solidFill>
              </a:rPr>
              <a:t>の将来のための運動</a:t>
            </a:r>
            <a:r>
              <a:rPr lang="ja-JP" altLang="ja-JP" sz="1600" b="1" dirty="0" smtClean="0">
                <a:solidFill>
                  <a:prstClr val="black"/>
                </a:solidFill>
              </a:rPr>
              <a:t>と、</a:t>
            </a:r>
            <a:r>
              <a:rPr lang="ja-JP" altLang="ja-JP" sz="1600" b="1" dirty="0">
                <a:solidFill>
                  <a:prstClr val="black"/>
                </a:solidFill>
              </a:rPr>
              <a:t>民医連</a:t>
            </a:r>
            <a:r>
              <a:rPr lang="ja-JP" altLang="ja-JP" sz="1600" b="1" dirty="0" smtClean="0">
                <a:solidFill>
                  <a:prstClr val="black"/>
                </a:solidFill>
              </a:rPr>
              <a:t>歯科の</a:t>
            </a: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　　</a:t>
            </a:r>
            <a:r>
              <a:rPr lang="ja-JP" altLang="ja-JP" sz="1600" b="1" dirty="0" smtClean="0">
                <a:solidFill>
                  <a:prstClr val="black"/>
                </a:solidFill>
              </a:rPr>
              <a:t>存在</a:t>
            </a:r>
            <a:r>
              <a:rPr lang="ja-JP" altLang="ja-JP" sz="1600" b="1" dirty="0">
                <a:solidFill>
                  <a:prstClr val="black"/>
                </a:solidFill>
              </a:rPr>
              <a:t>意義を確かめるものしている北海道</a:t>
            </a:r>
            <a:r>
              <a:rPr lang="ja-JP" altLang="ja-JP" sz="1600" b="1" dirty="0" smtClean="0">
                <a:solidFill>
                  <a:prstClr val="black"/>
                </a:solidFill>
              </a:rPr>
              <a:t>。</a:t>
            </a:r>
            <a:endParaRPr lang="ja-JP" altLang="en-US" sz="1600" b="1" dirty="0" smtClean="0">
              <a:solidFill>
                <a:prstClr val="black"/>
              </a:solidFill>
            </a:endParaRPr>
          </a:p>
          <a:p>
            <a:pPr marL="0" lvl="0" indent="0">
              <a:spcBef>
                <a:spcPts val="0"/>
              </a:spcBef>
              <a:buNone/>
            </a:pPr>
            <a:endParaRPr lang="ja-JP" altLang="en-US" sz="1600" b="1" dirty="0" smtClean="0">
              <a:solidFill>
                <a:prstClr val="black"/>
              </a:solidFill>
            </a:endParaRPr>
          </a:p>
          <a:p>
            <a:pPr marL="0" lvl="0" indent="0">
              <a:spcBef>
                <a:spcPts val="0"/>
              </a:spcBef>
              <a:buNone/>
            </a:pPr>
            <a:r>
              <a:rPr lang="ja-JP" altLang="en-US" sz="1600" b="1" dirty="0" smtClean="0">
                <a:solidFill>
                  <a:prstClr val="black"/>
                </a:solidFill>
              </a:rPr>
              <a:t>　・</a:t>
            </a:r>
            <a:r>
              <a:rPr lang="ja-JP" altLang="ja-JP" sz="1600" b="1" dirty="0" smtClean="0">
                <a:solidFill>
                  <a:prstClr val="black"/>
                </a:solidFill>
              </a:rPr>
              <a:t>県連</a:t>
            </a:r>
            <a:r>
              <a:rPr lang="ja-JP" altLang="ja-JP" sz="1600" b="1" dirty="0">
                <a:solidFill>
                  <a:prstClr val="black"/>
                </a:solidFill>
              </a:rPr>
              <a:t>としての取り組みと</a:t>
            </a:r>
            <a:r>
              <a:rPr lang="ja-JP" altLang="ja-JP" sz="1600" b="1" dirty="0" smtClean="0">
                <a:solidFill>
                  <a:prstClr val="black"/>
                </a:solidFill>
              </a:rPr>
              <a:t>し、</a:t>
            </a:r>
            <a:r>
              <a:rPr lang="ja-JP" altLang="ja-JP" sz="1600" b="1" dirty="0">
                <a:solidFill>
                  <a:prstClr val="black"/>
                </a:solidFill>
              </a:rPr>
              <a:t>この運動を</a:t>
            </a:r>
            <a:r>
              <a:rPr lang="ja-JP" altLang="ja-JP" sz="1600" b="1" dirty="0" smtClean="0">
                <a:solidFill>
                  <a:prstClr val="black"/>
                </a:solidFill>
              </a:rPr>
              <a:t>経営</a:t>
            </a: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　　</a:t>
            </a:r>
            <a:r>
              <a:rPr lang="ja-JP" altLang="ja-JP" sz="1600" b="1" dirty="0" smtClean="0">
                <a:solidFill>
                  <a:prstClr val="black"/>
                </a:solidFill>
              </a:rPr>
              <a:t>・</a:t>
            </a:r>
            <a:r>
              <a:rPr lang="ja-JP" altLang="ja-JP" sz="1600" b="1" dirty="0">
                <a:solidFill>
                  <a:prstClr val="black"/>
                </a:solidFill>
              </a:rPr>
              <a:t>職員</a:t>
            </a:r>
            <a:r>
              <a:rPr lang="ja-JP" altLang="ja-JP" sz="1600" b="1" dirty="0" smtClean="0">
                <a:solidFill>
                  <a:prstClr val="black"/>
                </a:solidFill>
              </a:rPr>
              <a:t>育成</a:t>
            </a:r>
            <a:r>
              <a:rPr lang="ja-JP" altLang="en-US" sz="1600" b="1" dirty="0">
                <a:solidFill>
                  <a:prstClr val="black"/>
                </a:solidFill>
              </a:rPr>
              <a:t>の</a:t>
            </a:r>
            <a:r>
              <a:rPr lang="ja-JP" altLang="ja-JP" sz="1600" b="1" dirty="0" smtClean="0">
                <a:solidFill>
                  <a:prstClr val="black"/>
                </a:solidFill>
              </a:rPr>
              <a:t>取り組み</a:t>
            </a:r>
            <a:r>
              <a:rPr lang="ja-JP" altLang="ja-JP" sz="1600" b="1" dirty="0">
                <a:solidFill>
                  <a:prstClr val="black"/>
                </a:solidFill>
              </a:rPr>
              <a:t>と</a:t>
            </a:r>
            <a:r>
              <a:rPr lang="ja-JP" altLang="ja-JP" sz="1600" b="1" dirty="0" smtClean="0">
                <a:solidFill>
                  <a:prstClr val="black"/>
                </a:solidFill>
              </a:rPr>
              <a:t>して進んでる</a:t>
            </a:r>
            <a:r>
              <a:rPr lang="ja-JP" altLang="ja-JP" sz="1600" b="1" dirty="0">
                <a:solidFill>
                  <a:prstClr val="black"/>
                </a:solidFill>
              </a:rPr>
              <a:t>長野</a:t>
            </a:r>
            <a:r>
              <a:rPr lang="ja-JP" altLang="ja-JP" sz="1600" b="1" dirty="0" smtClean="0">
                <a:solidFill>
                  <a:prstClr val="black"/>
                </a:solidFill>
              </a:rPr>
              <a:t>。</a:t>
            </a:r>
            <a:endParaRPr lang="ja-JP" altLang="en-US" sz="1600" b="1" dirty="0" smtClean="0">
              <a:solidFill>
                <a:prstClr val="black"/>
              </a:solidFill>
            </a:endParaRPr>
          </a:p>
          <a:p>
            <a:pPr marL="0" lvl="0" indent="0">
              <a:spcBef>
                <a:spcPts val="0"/>
              </a:spcBef>
              <a:buNone/>
            </a:pP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a:t>
            </a:r>
            <a:r>
              <a:rPr lang="ja-JP" altLang="ja-JP" sz="1600" b="1" dirty="0" smtClean="0">
                <a:solidFill>
                  <a:prstClr val="black"/>
                </a:solidFill>
              </a:rPr>
              <a:t>他</a:t>
            </a:r>
            <a:r>
              <a:rPr lang="ja-JP" altLang="ja-JP" sz="1600" b="1" dirty="0">
                <a:solidFill>
                  <a:prstClr val="black"/>
                </a:solidFill>
              </a:rPr>
              <a:t>団体と</a:t>
            </a:r>
            <a:r>
              <a:rPr lang="ja-JP" altLang="ja-JP" sz="1600" b="1" dirty="0" smtClean="0">
                <a:solidFill>
                  <a:prstClr val="black"/>
                </a:solidFill>
              </a:rPr>
              <a:t>協と</a:t>
            </a:r>
            <a:r>
              <a:rPr lang="ja-JP" altLang="ja-JP" sz="1600" b="1" dirty="0">
                <a:solidFill>
                  <a:prstClr val="black"/>
                </a:solidFill>
              </a:rPr>
              <a:t>し、</a:t>
            </a:r>
            <a:r>
              <a:rPr lang="en-US" altLang="ja-JP" sz="1600" b="1" dirty="0">
                <a:solidFill>
                  <a:prstClr val="black"/>
                </a:solidFill>
              </a:rPr>
              <a:t>5</a:t>
            </a:r>
            <a:r>
              <a:rPr lang="ja-JP" altLang="ja-JP" sz="1600" b="1" dirty="0">
                <a:solidFill>
                  <a:prstClr val="black"/>
                </a:solidFill>
              </a:rPr>
              <a:t>万筆の署名目標</a:t>
            </a:r>
            <a:r>
              <a:rPr lang="ja-JP" altLang="ja-JP" sz="1600" b="1" dirty="0" smtClean="0">
                <a:solidFill>
                  <a:prstClr val="black"/>
                </a:solidFill>
              </a:rPr>
              <a:t>や</a:t>
            </a: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　　</a:t>
            </a:r>
            <a:r>
              <a:rPr lang="ja-JP" altLang="ja-JP" sz="1600" b="1" dirty="0" smtClean="0">
                <a:solidFill>
                  <a:prstClr val="black"/>
                </a:solidFill>
              </a:rPr>
              <a:t>地域出前</a:t>
            </a:r>
            <a:r>
              <a:rPr lang="ja-JP" altLang="ja-JP" sz="1600" b="1" dirty="0">
                <a:solidFill>
                  <a:prstClr val="black"/>
                </a:solidFill>
              </a:rPr>
              <a:t>講座などに戦略的に取り組む</a:t>
            </a:r>
            <a:r>
              <a:rPr lang="ja-JP" altLang="ja-JP" sz="1600" b="1" dirty="0" smtClean="0">
                <a:solidFill>
                  <a:prstClr val="black"/>
                </a:solidFill>
              </a:rPr>
              <a:t>愛知</a:t>
            </a:r>
            <a:r>
              <a:rPr lang="ja-JP" altLang="en-US" sz="1600" b="1" dirty="0" smtClean="0">
                <a:solidFill>
                  <a:prstClr val="black"/>
                </a:solidFill>
              </a:rPr>
              <a:t>。</a:t>
            </a:r>
          </a:p>
          <a:p>
            <a:pPr marL="0" lvl="0" indent="0">
              <a:spcBef>
                <a:spcPts val="0"/>
              </a:spcBef>
              <a:buNone/>
            </a:pP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a:t>
            </a:r>
            <a:r>
              <a:rPr lang="ja-JP" altLang="ja-JP" sz="1600" b="1" dirty="0" smtClean="0">
                <a:solidFill>
                  <a:prstClr val="black"/>
                </a:solidFill>
              </a:rPr>
              <a:t>署名</a:t>
            </a:r>
            <a:r>
              <a:rPr lang="ja-JP" altLang="ja-JP" sz="1600" b="1" dirty="0">
                <a:solidFill>
                  <a:prstClr val="black"/>
                </a:solidFill>
              </a:rPr>
              <a:t>目標を決めるまでの経過を歯科部で</a:t>
            </a:r>
            <a:r>
              <a:rPr lang="ja-JP" altLang="ja-JP" sz="1600" b="1" dirty="0" smtClean="0">
                <a:solidFill>
                  <a:prstClr val="black"/>
                </a:solidFill>
              </a:rPr>
              <a:t>の</a:t>
            </a: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　　</a:t>
            </a:r>
            <a:r>
              <a:rPr lang="ja-JP" altLang="ja-JP" sz="1600" b="1" dirty="0" smtClean="0">
                <a:solidFill>
                  <a:prstClr val="black"/>
                </a:solidFill>
              </a:rPr>
              <a:t>論議</a:t>
            </a:r>
            <a:r>
              <a:rPr lang="ja-JP" altLang="ja-JP" sz="1600" b="1" dirty="0">
                <a:solidFill>
                  <a:prstClr val="black"/>
                </a:solidFill>
              </a:rPr>
              <a:t>を含めて</a:t>
            </a:r>
            <a:r>
              <a:rPr lang="en-US" altLang="ja-JP" sz="1600" b="1" dirty="0">
                <a:solidFill>
                  <a:prstClr val="black"/>
                </a:solidFill>
              </a:rPr>
              <a:t>3000</a:t>
            </a:r>
            <a:r>
              <a:rPr lang="ja-JP" altLang="ja-JP" sz="1600" b="1" dirty="0">
                <a:solidFill>
                  <a:prstClr val="black"/>
                </a:solidFill>
              </a:rPr>
              <a:t>筆から</a:t>
            </a:r>
            <a:r>
              <a:rPr lang="en-US" altLang="ja-JP" sz="1600" b="1" dirty="0">
                <a:solidFill>
                  <a:prstClr val="black"/>
                </a:solidFill>
              </a:rPr>
              <a:t> 1 </a:t>
            </a:r>
            <a:r>
              <a:rPr lang="ja-JP" altLang="ja-JP" sz="1600" b="1" dirty="0">
                <a:solidFill>
                  <a:prstClr val="black"/>
                </a:solidFill>
              </a:rPr>
              <a:t>万</a:t>
            </a:r>
            <a:r>
              <a:rPr lang="ja-JP" altLang="ja-JP" sz="1600" b="1" dirty="0" smtClean="0">
                <a:solidFill>
                  <a:prstClr val="black"/>
                </a:solidFill>
              </a:rPr>
              <a:t>筆</a:t>
            </a:r>
            <a:r>
              <a:rPr lang="ja-JP" altLang="en-US" sz="1600" b="1" dirty="0">
                <a:solidFill>
                  <a:prstClr val="black"/>
                </a:solidFill>
              </a:rPr>
              <a:t>にした</a:t>
            </a:r>
            <a:r>
              <a:rPr lang="ja-JP" altLang="ja-JP" sz="1600" b="1" dirty="0" smtClean="0">
                <a:solidFill>
                  <a:prstClr val="black"/>
                </a:solidFill>
              </a:rPr>
              <a:t>岡山。</a:t>
            </a:r>
            <a:endParaRPr lang="ja-JP" altLang="en-US" sz="1600" b="1" dirty="0" smtClean="0">
              <a:solidFill>
                <a:prstClr val="black"/>
              </a:solidFill>
            </a:endParaRPr>
          </a:p>
          <a:p>
            <a:pPr marL="0" lvl="0" indent="0">
              <a:spcBef>
                <a:spcPts val="0"/>
              </a:spcBef>
              <a:buNone/>
            </a:pP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a:t>
            </a:r>
            <a:r>
              <a:rPr lang="ja-JP" altLang="ja-JP" sz="1600" b="1" dirty="0" smtClean="0">
                <a:solidFill>
                  <a:prstClr val="black"/>
                </a:solidFill>
              </a:rPr>
              <a:t>既</a:t>
            </a:r>
            <a:r>
              <a:rPr lang="ja-JP" altLang="ja-JP" sz="1600" b="1" dirty="0">
                <a:solidFill>
                  <a:prstClr val="black"/>
                </a:solidFill>
              </a:rPr>
              <a:t>に議会と懇談を済ませ、</a:t>
            </a:r>
            <a:r>
              <a:rPr lang="en-US" altLang="ja-JP" sz="1600" b="1" dirty="0">
                <a:solidFill>
                  <a:prstClr val="black"/>
                </a:solidFill>
              </a:rPr>
              <a:t>9</a:t>
            </a:r>
            <a:r>
              <a:rPr lang="ja-JP" altLang="ja-JP" sz="1600" b="1" dirty="0">
                <a:solidFill>
                  <a:prstClr val="black"/>
                </a:solidFill>
              </a:rPr>
              <a:t>月議会</a:t>
            </a:r>
            <a:r>
              <a:rPr lang="ja-JP" altLang="ja-JP" sz="1600" b="1" dirty="0" smtClean="0">
                <a:solidFill>
                  <a:prstClr val="black"/>
                </a:solidFill>
              </a:rPr>
              <a:t>へ</a:t>
            </a:r>
            <a:endParaRPr lang="ja-JP" altLang="en-US" sz="1600" b="1" dirty="0" smtClean="0">
              <a:solidFill>
                <a:prstClr val="black"/>
              </a:solidFill>
            </a:endParaRPr>
          </a:p>
          <a:p>
            <a:pPr marL="0" lvl="0" indent="0">
              <a:spcBef>
                <a:spcPts val="0"/>
              </a:spcBef>
              <a:buNone/>
            </a:pPr>
            <a:r>
              <a:rPr lang="ja-JP" altLang="en-US" sz="1600" b="1" dirty="0">
                <a:solidFill>
                  <a:prstClr val="black"/>
                </a:solidFill>
              </a:rPr>
              <a:t>　</a:t>
            </a:r>
            <a:r>
              <a:rPr lang="ja-JP" altLang="en-US" sz="1600" b="1" dirty="0" smtClean="0">
                <a:solidFill>
                  <a:prstClr val="black"/>
                </a:solidFill>
              </a:rPr>
              <a:t>　　</a:t>
            </a:r>
            <a:r>
              <a:rPr lang="en-US" altLang="ja-JP" sz="1600" b="1" dirty="0" smtClean="0">
                <a:solidFill>
                  <a:prstClr val="black"/>
                </a:solidFill>
              </a:rPr>
              <a:t>“</a:t>
            </a:r>
            <a:r>
              <a:rPr lang="ja-JP" altLang="ja-JP" sz="1600" b="1" dirty="0">
                <a:solidFill>
                  <a:prstClr val="black"/>
                </a:solidFill>
              </a:rPr>
              <a:t>意見書採択</a:t>
            </a:r>
            <a:r>
              <a:rPr lang="en-US" altLang="ja-JP" sz="1600" b="1" dirty="0">
                <a:solidFill>
                  <a:prstClr val="black"/>
                </a:solidFill>
              </a:rPr>
              <a:t>”</a:t>
            </a:r>
            <a:r>
              <a:rPr lang="ja-JP" altLang="ja-JP" sz="1600" b="1" dirty="0">
                <a:solidFill>
                  <a:prstClr val="black"/>
                </a:solidFill>
              </a:rPr>
              <a:t>の請願提出予定の東京健生会</a:t>
            </a:r>
            <a:r>
              <a:rPr lang="ja-JP" altLang="ja-JP" sz="1600" b="1" dirty="0" smtClean="0">
                <a:solidFill>
                  <a:prstClr val="black"/>
                </a:solidFill>
              </a:rPr>
              <a:t>。</a:t>
            </a:r>
            <a:endParaRPr lang="ja-JP" altLang="ja-JP" b="1" dirty="0"/>
          </a:p>
          <a:p>
            <a:endParaRPr lang="ja-JP" altLang="en-US" dirty="0"/>
          </a:p>
          <a:p>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504" y="2564904"/>
            <a:ext cx="2330130" cy="176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a:xfrm>
            <a:off x="525541" y="260648"/>
            <a:ext cx="8208912" cy="720080"/>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black"/>
                </a:solidFill>
                <a:cs typeface="+mj-cs"/>
              </a:rPr>
              <a:t>第１回</a:t>
            </a:r>
            <a:r>
              <a:rPr lang="ja-JP" altLang="ja-JP" sz="3200" b="1" dirty="0">
                <a:solidFill>
                  <a:prstClr val="black"/>
                </a:solidFill>
                <a:cs typeface="+mj-cs"/>
              </a:rPr>
              <a:t>歯科社保活動交流集会</a:t>
            </a:r>
            <a:r>
              <a:rPr lang="ja-JP" altLang="en-US" sz="2800" dirty="0">
                <a:solidFill>
                  <a:prstClr val="black"/>
                </a:solidFill>
                <a:cs typeface="+mj-cs"/>
              </a:rPr>
              <a:t>２００７年</a:t>
            </a:r>
            <a:r>
              <a:rPr lang="en-US" altLang="ja-JP" sz="2800" dirty="0">
                <a:solidFill>
                  <a:prstClr val="black"/>
                </a:solidFill>
                <a:cs typeface="+mj-cs"/>
              </a:rPr>
              <a:t>9</a:t>
            </a:r>
            <a:r>
              <a:rPr lang="ja-JP" altLang="ja-JP" sz="2800" dirty="0">
                <a:solidFill>
                  <a:prstClr val="black"/>
                </a:solidFill>
                <a:cs typeface="+mj-cs"/>
              </a:rPr>
              <a:t>月</a:t>
            </a:r>
            <a:r>
              <a:rPr lang="en-US" altLang="ja-JP" sz="2800" dirty="0">
                <a:solidFill>
                  <a:prstClr val="black"/>
                </a:solidFill>
                <a:cs typeface="+mj-cs"/>
              </a:rPr>
              <a:t>2</a:t>
            </a:r>
            <a:r>
              <a:rPr lang="ja-JP" altLang="ja-JP" sz="2800" dirty="0">
                <a:solidFill>
                  <a:prstClr val="black"/>
                </a:solidFill>
                <a:cs typeface="+mj-cs"/>
              </a:rPr>
              <a:t>日</a:t>
            </a:r>
            <a:endParaRPr kumimoji="1" lang="ja-JP" altLang="en-US" sz="2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193" y="2191792"/>
            <a:ext cx="173196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19970">
            <a:off x="4870109" y="4941168"/>
            <a:ext cx="382905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27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sz="half" idx="4294967295"/>
          </p:nvPr>
        </p:nvSpPr>
        <p:spPr>
          <a:xfrm>
            <a:off x="457200" y="1600200"/>
            <a:ext cx="8229600" cy="2185988"/>
          </a:xfrm>
        </p:spPr>
        <p:txBody>
          <a:bodyPr>
            <a:normAutofit/>
          </a:bodyPr>
          <a:lstStyle/>
          <a:p>
            <a:r>
              <a:rPr lang="ja-JP" altLang="en-US" sz="2400" dirty="0" smtClean="0"/>
              <a:t>２００９年　　　　講演　</a:t>
            </a:r>
            <a:r>
              <a:rPr lang="en-US" altLang="ja-JP" sz="2400" dirty="0" smtClean="0"/>
              <a:t>NHK </a:t>
            </a:r>
            <a:r>
              <a:rPr lang="ja-JP" altLang="en-US" sz="2400" dirty="0" smtClean="0"/>
              <a:t>ディレクター板垣淑子さんの</a:t>
            </a:r>
          </a:p>
          <a:p>
            <a:pPr marL="0" indent="0">
              <a:buNone/>
            </a:pPr>
            <a:r>
              <a:rPr lang="ja-JP" altLang="en-US" sz="2800" dirty="0" smtClean="0"/>
              <a:t>「取材を通じて感じた日本の貧困の実態」</a:t>
            </a:r>
          </a:p>
          <a:p>
            <a:r>
              <a:rPr lang="ja-JP" altLang="en-US" sz="2400" dirty="0" smtClean="0"/>
              <a:t>歯科酷書事例発表、</a:t>
            </a:r>
          </a:p>
          <a:p>
            <a:r>
              <a:rPr lang="ja-JP" altLang="en-US" sz="2400" dirty="0" smtClean="0"/>
              <a:t>各地の活動交流の企画を行いました。</a:t>
            </a:r>
          </a:p>
        </p:txBody>
      </p:sp>
      <p:pic>
        <p:nvPicPr>
          <p:cNvPr id="180227" name="Picture 4" descr="IMG_028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211638" y="3789363"/>
            <a:ext cx="2036762" cy="2705100"/>
          </a:xfrm>
        </p:spPr>
      </p:pic>
      <p:pic>
        <p:nvPicPr>
          <p:cNvPr id="180228" name="Picture 5" descr="IMG_0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573463"/>
            <a:ext cx="1389062"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6" descr="IMG_03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8761" y="2204864"/>
            <a:ext cx="1371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0" name="Picture 7" descr="IMG_0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5003800"/>
            <a:ext cx="16129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9" descr="IMG_03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579813"/>
            <a:ext cx="3455987"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2" name="Picture 10" descr="IMG_03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2875" y="4797425"/>
            <a:ext cx="13811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3" name="Picture 11" descr="IMG_0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5013325"/>
            <a:ext cx="202723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WordArt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260350"/>
            <a:ext cx="8656637" cy="1008410"/>
          </a:xfrm>
          <a:prstGeom prst="rect">
            <a:avLst/>
          </a:prstGeom>
          <a:solidFill>
            <a:srgbClr val="F8F284"/>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256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idx="4294967295"/>
          </p:nvPr>
        </p:nvSpPr>
        <p:spPr>
          <a:xfrm>
            <a:off x="395288" y="188913"/>
            <a:ext cx="8548687" cy="574675"/>
          </a:xfrm>
        </p:spPr>
        <p:txBody>
          <a:bodyPr>
            <a:normAutofit fontScale="90000"/>
          </a:bodyPr>
          <a:lstStyle/>
          <a:p>
            <a:r>
              <a:rPr lang="ja-JP" altLang="en-US" sz="3200" b="1"/>
              <a:t>「保険で良い歯科医療の実現を求める」運動</a:t>
            </a:r>
            <a:endParaRPr lang="ja-JP" altLang="en-US" sz="3200"/>
          </a:p>
        </p:txBody>
      </p:sp>
      <p:sp>
        <p:nvSpPr>
          <p:cNvPr id="8195" name="Rectangle 3"/>
          <p:cNvSpPr>
            <a:spLocks noGrp="1" noChangeArrowheads="1"/>
          </p:cNvSpPr>
          <p:nvPr>
            <p:ph type="body" sz="half" idx="4294967295"/>
          </p:nvPr>
        </p:nvSpPr>
        <p:spPr>
          <a:xfrm>
            <a:off x="4067175" y="908721"/>
            <a:ext cx="4670425" cy="5616624"/>
          </a:xfrm>
        </p:spPr>
        <p:txBody>
          <a:bodyPr>
            <a:normAutofit fontScale="92500" lnSpcReduction="10000"/>
          </a:bodyPr>
          <a:lstStyle/>
          <a:p>
            <a:pPr>
              <a:lnSpc>
                <a:spcPct val="80000"/>
              </a:lnSpc>
              <a:buFontTx/>
              <a:buNone/>
            </a:pPr>
            <a:r>
              <a:rPr lang="ja-JP" altLang="en-US" sz="1800" dirty="0"/>
              <a:t>　　　</a:t>
            </a:r>
            <a:r>
              <a:rPr lang="ja-JP" altLang="en-US" sz="2000" dirty="0"/>
              <a:t>　</a:t>
            </a:r>
            <a:r>
              <a:rPr lang="ja-JP" altLang="en-US" sz="2400" b="1" dirty="0"/>
              <a:t>「保険で良い歯科医療の実現を求める」全国連絡会議</a:t>
            </a:r>
          </a:p>
          <a:p>
            <a:pPr>
              <a:lnSpc>
                <a:spcPct val="80000"/>
              </a:lnSpc>
              <a:buFontTx/>
              <a:buNone/>
            </a:pPr>
            <a:endParaRPr lang="ja-JP" altLang="en-US" sz="2400" b="1" dirty="0"/>
          </a:p>
          <a:p>
            <a:pPr>
              <a:lnSpc>
                <a:spcPct val="80000"/>
              </a:lnSpc>
              <a:buFontTx/>
              <a:buNone/>
            </a:pPr>
            <a:r>
              <a:rPr lang="ja-JP" altLang="en-US" sz="2000" dirty="0"/>
              <a:t>　　</a:t>
            </a:r>
            <a:r>
              <a:rPr lang="ja-JP" altLang="en-US" sz="2000" b="1" dirty="0"/>
              <a:t>民医連・保険医協会・医療福祉生協連・労働組合・新婦人・地方組織などが加入している。</a:t>
            </a:r>
          </a:p>
          <a:p>
            <a:pPr>
              <a:lnSpc>
                <a:spcPct val="80000"/>
              </a:lnSpc>
              <a:buFontTx/>
              <a:buNone/>
            </a:pPr>
            <a:r>
              <a:rPr lang="ja-JP" altLang="en-US" sz="2000" b="1" dirty="0"/>
              <a:t>　　　</a:t>
            </a:r>
            <a:r>
              <a:rPr lang="en-US" altLang="ja-JP" sz="2000" b="1" dirty="0"/>
              <a:t>1990</a:t>
            </a:r>
            <a:r>
              <a:rPr lang="ja-JP" altLang="en-US" sz="2000" b="1" dirty="0"/>
              <a:t>年、</a:t>
            </a:r>
            <a:r>
              <a:rPr lang="en-US" altLang="ja-JP" sz="2000" b="1" dirty="0"/>
              <a:t>NHK</a:t>
            </a:r>
            <a:r>
              <a:rPr lang="ja-JP" altLang="en-US" sz="2000" b="1" dirty="0"/>
              <a:t>の入れ歯の放送により医療従事者と患者組織との共闘団体の運動として発足。</a:t>
            </a:r>
          </a:p>
          <a:p>
            <a:pPr>
              <a:lnSpc>
                <a:spcPct val="80000"/>
              </a:lnSpc>
              <a:buFontTx/>
              <a:buNone/>
            </a:pPr>
            <a:endParaRPr lang="ja-JP" altLang="en-US" sz="2000" b="1" dirty="0"/>
          </a:p>
          <a:p>
            <a:pPr>
              <a:lnSpc>
                <a:spcPct val="80000"/>
              </a:lnSpc>
            </a:pPr>
            <a:r>
              <a:rPr lang="en-US" altLang="ja-JP" sz="2000" b="1" dirty="0"/>
              <a:t>2011</a:t>
            </a:r>
            <a:r>
              <a:rPr lang="ja-JP" altLang="en-US" sz="2000" b="1" dirty="0" smtClean="0"/>
              <a:t>年</a:t>
            </a:r>
            <a:r>
              <a:rPr lang="ja-JP" altLang="en-US" sz="2000" b="1" dirty="0"/>
              <a:t>の請願署名の取組みは</a:t>
            </a:r>
            <a:r>
              <a:rPr lang="ja-JP" altLang="en-US" sz="2000" b="1" dirty="0" smtClean="0"/>
              <a:t>、</a:t>
            </a:r>
          </a:p>
          <a:p>
            <a:pPr marL="0" indent="0">
              <a:lnSpc>
                <a:spcPct val="80000"/>
              </a:lnSpc>
              <a:buNone/>
            </a:pPr>
            <a:r>
              <a:rPr lang="ja-JP" altLang="en-US" sz="2000" b="1" dirty="0" smtClean="0"/>
              <a:t>　　　歯科</a:t>
            </a:r>
            <a:r>
              <a:rPr lang="ja-JP" altLang="en-US" sz="2000" b="1" dirty="0"/>
              <a:t>ばかりではなく医科・介護の</a:t>
            </a:r>
            <a:r>
              <a:rPr lang="ja-JP" altLang="en-US" sz="2000" b="1" dirty="0" smtClean="0"/>
              <a:t>協力</a:t>
            </a:r>
          </a:p>
          <a:p>
            <a:pPr marL="0" indent="0">
              <a:lnSpc>
                <a:spcPct val="80000"/>
              </a:lnSpc>
              <a:buNone/>
            </a:pPr>
            <a:r>
              <a:rPr lang="ja-JP" altLang="en-US" sz="2000" b="1" dirty="0" smtClean="0"/>
              <a:t>　　も</a:t>
            </a:r>
            <a:r>
              <a:rPr lang="ja-JP" altLang="en-US" sz="2000" b="1" dirty="0"/>
              <a:t>得て、過去</a:t>
            </a:r>
            <a:r>
              <a:rPr lang="en-US" altLang="ja-JP" sz="2000" b="1" dirty="0"/>
              <a:t>2</a:t>
            </a:r>
            <a:r>
              <a:rPr lang="ja-JP" altLang="en-US" sz="2000" b="1" dirty="0"/>
              <a:t>回の取組みを</a:t>
            </a:r>
            <a:r>
              <a:rPr lang="ja-JP" altLang="en-US" sz="2000" b="1" dirty="0" smtClean="0"/>
              <a:t>上回り</a:t>
            </a:r>
          </a:p>
          <a:p>
            <a:pPr marL="0" indent="0">
              <a:lnSpc>
                <a:spcPct val="80000"/>
              </a:lnSpc>
              <a:buNone/>
            </a:pPr>
            <a:r>
              <a:rPr lang="ja-JP" altLang="en-US" sz="2000" b="1" dirty="0"/>
              <a:t>　</a:t>
            </a:r>
            <a:r>
              <a:rPr lang="ja-JP" altLang="en-US" sz="2000" b="1" dirty="0" smtClean="0"/>
              <a:t>　目標</a:t>
            </a:r>
            <a:r>
              <a:rPr lang="ja-JP" altLang="en-US" sz="2000" b="1" dirty="0"/>
              <a:t>を突破</a:t>
            </a:r>
            <a:r>
              <a:rPr lang="ja-JP" altLang="en-US" sz="2000" b="1" dirty="0" smtClean="0"/>
              <a:t>。</a:t>
            </a:r>
          </a:p>
          <a:p>
            <a:pPr marL="0" indent="0">
              <a:lnSpc>
                <a:spcPct val="80000"/>
              </a:lnSpc>
              <a:buNone/>
            </a:pPr>
            <a:endParaRPr lang="ja-JP" altLang="en-US" sz="2000" b="1" dirty="0"/>
          </a:p>
          <a:p>
            <a:pPr>
              <a:lnSpc>
                <a:spcPct val="80000"/>
              </a:lnSpc>
              <a:buFontTx/>
              <a:buNone/>
            </a:pPr>
            <a:r>
              <a:rPr lang="ja-JP" altLang="en-US" sz="2000" b="1" dirty="0">
                <a:latin typeface="ＭＳ Ｐゴシック" pitchFamily="50" charset="-128"/>
              </a:rPr>
              <a:t>　　　</a:t>
            </a:r>
            <a:r>
              <a:rPr lang="ja-JP" altLang="en-US" sz="2000" b="1" dirty="0"/>
              <a:t>運動の牽引車としての民医連歯科は役割を果たし、全国</a:t>
            </a:r>
            <a:r>
              <a:rPr lang="en-US" altLang="ja-JP" sz="2000" b="1" dirty="0" smtClean="0"/>
              <a:t>29</a:t>
            </a:r>
            <a:r>
              <a:rPr lang="ja-JP" altLang="en-US" sz="2000" b="1" dirty="0" smtClean="0"/>
              <a:t>万</a:t>
            </a:r>
            <a:r>
              <a:rPr lang="ja-JP" altLang="en-US" sz="2000" b="1" dirty="0"/>
              <a:t>のうち</a:t>
            </a:r>
            <a:r>
              <a:rPr lang="en-US" altLang="ja-JP" sz="2000" b="1" dirty="0"/>
              <a:t>12</a:t>
            </a:r>
            <a:r>
              <a:rPr lang="ja-JP" altLang="en-US" sz="2000" b="1" dirty="0"/>
              <a:t>月</a:t>
            </a:r>
            <a:r>
              <a:rPr lang="en-US" altLang="ja-JP" sz="2000" b="1" dirty="0"/>
              <a:t>15</a:t>
            </a:r>
            <a:r>
              <a:rPr lang="ja-JP" altLang="en-US" sz="2000" b="1" dirty="0"/>
              <a:t>日時点で</a:t>
            </a:r>
            <a:r>
              <a:rPr lang="en-US" altLang="ja-JP" sz="2000" b="1" dirty="0"/>
              <a:t>13</a:t>
            </a:r>
            <a:r>
              <a:rPr lang="ja-JP" altLang="en-US" sz="2000" b="1" dirty="0"/>
              <a:t>万</a:t>
            </a:r>
            <a:r>
              <a:rPr lang="en-US" altLang="ja-JP" sz="2000" b="1" dirty="0"/>
              <a:t>8,594</a:t>
            </a:r>
            <a:r>
              <a:rPr lang="ja-JP" altLang="en-US" sz="2000" b="1" dirty="0"/>
              <a:t>筆になった。</a:t>
            </a:r>
          </a:p>
          <a:p>
            <a:pPr>
              <a:lnSpc>
                <a:spcPct val="80000"/>
              </a:lnSpc>
              <a:buFontTx/>
              <a:buNone/>
            </a:pPr>
            <a:endParaRPr lang="ja-JP" altLang="en-US" sz="2000" dirty="0">
              <a:latin typeface="ＭＳ Ｐゴシック" pitchFamily="50" charset="-128"/>
            </a:endParaRPr>
          </a:p>
          <a:p>
            <a:pPr>
              <a:lnSpc>
                <a:spcPct val="80000"/>
              </a:lnSpc>
            </a:pPr>
            <a:endParaRPr lang="ja-JP" altLang="en-US" sz="2000" dirty="0">
              <a:latin typeface="ＭＳ Ｐ明朝" pitchFamily="18" charset="-128"/>
              <a:ea typeface="ＭＳ Ｐ明朝" pitchFamily="18" charset="-128"/>
            </a:endParaRPr>
          </a:p>
          <a:p>
            <a:pPr>
              <a:lnSpc>
                <a:spcPct val="80000"/>
              </a:lnSpc>
              <a:buFontTx/>
              <a:buNone/>
            </a:pPr>
            <a:r>
              <a:rPr lang="ja-JP" altLang="en-US" sz="2000" dirty="0"/>
              <a:t>　</a:t>
            </a:r>
          </a:p>
        </p:txBody>
      </p:sp>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34575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73" y="4005064"/>
            <a:ext cx="388352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4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a:xfrm>
            <a:off x="107950" y="0"/>
            <a:ext cx="8640763" cy="692150"/>
          </a:xfrm>
        </p:spPr>
        <p:txBody>
          <a:bodyPr/>
          <a:lstStyle/>
          <a:p>
            <a:r>
              <a:rPr lang="en-US" altLang="ja-JP" sz="2400">
                <a:solidFill>
                  <a:schemeClr val="tx1"/>
                </a:solidFill>
                <a:latin typeface="ＤＨＰ特太ゴシック体" pitchFamily="2" charset="-128"/>
                <a:ea typeface="ＤＨＰ特太ゴシック体" pitchFamily="2" charset="-128"/>
              </a:rPr>
              <a:t>10.8</a:t>
            </a:r>
            <a:r>
              <a:rPr lang="ja-JP" altLang="en-US" sz="2400">
                <a:solidFill>
                  <a:schemeClr val="tx1"/>
                </a:solidFill>
                <a:latin typeface="ＤＨＰ特太ゴシック体" pitchFamily="2" charset="-128"/>
                <a:ea typeface="ＤＨＰ特太ゴシック体" pitchFamily="2" charset="-128"/>
              </a:rPr>
              <a:t>保険で良い歯科医療を「いい歯と健康」市民講座</a:t>
            </a:r>
            <a:r>
              <a:rPr lang="en-US" altLang="ja-JP" sz="2400">
                <a:solidFill>
                  <a:schemeClr val="tx1"/>
                </a:solidFill>
                <a:latin typeface="ＤＨＰ特太ゴシック体" pitchFamily="2" charset="-128"/>
                <a:ea typeface="ＤＨＰ特太ゴシック体" pitchFamily="2" charset="-128"/>
              </a:rPr>
              <a:t>in</a:t>
            </a:r>
            <a:r>
              <a:rPr lang="ja-JP" altLang="en-US" sz="2400">
                <a:solidFill>
                  <a:schemeClr val="tx1"/>
                </a:solidFill>
                <a:latin typeface="ＤＨＰ特太ゴシック体" pitchFamily="2" charset="-128"/>
                <a:ea typeface="ＤＨＰ特太ゴシック体" pitchFamily="2" charset="-128"/>
              </a:rPr>
              <a:t>仙台</a:t>
            </a:r>
          </a:p>
        </p:txBody>
      </p:sp>
      <p:pic>
        <p:nvPicPr>
          <p:cNvPr id="19459" name="図 1" descr="P1030221.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3438" y="836613"/>
            <a:ext cx="4038600" cy="3027362"/>
          </a:xfrm>
          <a:noFill/>
        </p:spPr>
      </p:pic>
      <p:sp>
        <p:nvSpPr>
          <p:cNvPr id="19460" name="Rectangle 4"/>
          <p:cNvSpPr>
            <a:spLocks noGrp="1" noChangeArrowheads="1"/>
          </p:cNvSpPr>
          <p:nvPr>
            <p:ph type="body" sz="half" idx="4294967295"/>
          </p:nvPr>
        </p:nvSpPr>
        <p:spPr>
          <a:xfrm>
            <a:off x="4648200" y="3860800"/>
            <a:ext cx="4038600" cy="2265363"/>
          </a:xfrm>
        </p:spPr>
        <p:txBody>
          <a:bodyPr/>
          <a:lstStyle/>
          <a:p>
            <a:pPr algn="r">
              <a:buFontTx/>
              <a:buNone/>
            </a:pPr>
            <a:r>
              <a:rPr lang="ja-JP" altLang="en-US" sz="1800" b="1">
                <a:latin typeface="メイリオ" pitchFamily="50" charset="-128"/>
                <a:ea typeface="ＤＨＰ特太ゴシック体" pitchFamily="2" charset="-128"/>
              </a:rPr>
              <a:t>震災支援にかけつけた</a:t>
            </a:r>
          </a:p>
          <a:p>
            <a:pPr algn="r">
              <a:buFontTx/>
              <a:buNone/>
            </a:pPr>
            <a:r>
              <a:rPr lang="ja-JP" altLang="en-US" sz="1800" b="1">
                <a:latin typeface="メイリオ" pitchFamily="50" charset="-128"/>
                <a:ea typeface="ＤＨＰ特太ゴシック体" pitchFamily="2" charset="-128"/>
              </a:rPr>
              <a:t>北海道の市村歯科衛生士からの報告</a:t>
            </a:r>
          </a:p>
          <a:p>
            <a:endParaRPr lang="en-US" altLang="ja-JP" sz="3600">
              <a:latin typeface="メイリオ" pitchFamily="50" charset="-128"/>
            </a:endParaRPr>
          </a:p>
        </p:txBody>
      </p:sp>
      <p:pic>
        <p:nvPicPr>
          <p:cNvPr id="19461" name="図プレースホルダー 9" descr="P1030229.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508625" y="4672013"/>
            <a:ext cx="3055938" cy="2185987"/>
          </a:xfrm>
          <a:solidFill>
            <a:schemeClr val="bg1"/>
          </a:solidFill>
        </p:spPr>
      </p:pic>
      <p:pic>
        <p:nvPicPr>
          <p:cNvPr id="19462" name="図 1" descr="P103023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36613"/>
            <a:ext cx="3771900"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7"/>
          <p:cNvSpPr>
            <a:spLocks noChangeArrowheads="1"/>
          </p:cNvSpPr>
          <p:nvPr/>
        </p:nvSpPr>
        <p:spPr bwMode="auto">
          <a:xfrm>
            <a:off x="323850" y="5734050"/>
            <a:ext cx="457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b="1">
                <a:ea typeface="ＤＨＰ特太ゴシック体" pitchFamily="2" charset="-128"/>
              </a:rPr>
              <a:t>全体で１３４名の参加</a:t>
            </a:r>
          </a:p>
          <a:p>
            <a:r>
              <a:rPr lang="ja-JP" altLang="en-US" b="1">
                <a:ea typeface="ＤＨＰ特太ゴシック体" pitchFamily="2" charset="-128"/>
              </a:rPr>
              <a:t>一般の方も多く地元みやぎ生活協同組合の協力のもとチラシを見たという方も多かった</a:t>
            </a:r>
          </a:p>
        </p:txBody>
      </p:sp>
    </p:spTree>
    <p:extLst>
      <p:ext uri="{BB962C8B-B14F-4D97-AF65-F5344CB8AC3E}">
        <p14:creationId xmlns:p14="http://schemas.microsoft.com/office/powerpoint/2010/main" val="15796280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24" y="44624"/>
            <a:ext cx="816090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69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idx="4294967295"/>
          </p:nvPr>
        </p:nvSpPr>
        <p:spPr>
          <a:xfrm>
            <a:off x="457200" y="274638"/>
            <a:ext cx="5410200" cy="463550"/>
          </a:xfrm>
        </p:spPr>
        <p:txBody>
          <a:bodyPr>
            <a:normAutofit fontScale="90000"/>
          </a:bodyPr>
          <a:lstStyle/>
          <a:p>
            <a:r>
              <a:rPr lang="ja-JP" altLang="en-US" sz="4000"/>
              <a:t>１２．１国会要請行動</a:t>
            </a:r>
          </a:p>
        </p:txBody>
      </p:sp>
      <p:sp>
        <p:nvSpPr>
          <p:cNvPr id="20483" name="Rectangle 3"/>
          <p:cNvSpPr>
            <a:spLocks noGrp="1" noChangeArrowheads="1"/>
          </p:cNvSpPr>
          <p:nvPr>
            <p:ph type="body" sz="half" idx="4294967295"/>
          </p:nvPr>
        </p:nvSpPr>
        <p:spPr>
          <a:xfrm>
            <a:off x="250825" y="981075"/>
            <a:ext cx="4244975" cy="5256213"/>
          </a:xfrm>
        </p:spPr>
        <p:txBody>
          <a:bodyPr/>
          <a:lstStyle/>
          <a:p>
            <a:pPr>
              <a:lnSpc>
                <a:spcPct val="80000"/>
              </a:lnSpc>
              <a:buFontTx/>
              <a:buNone/>
            </a:pPr>
            <a:r>
              <a:rPr lang="ja-JP" altLang="en-US" sz="2000"/>
              <a:t>午前午後国会議員要請行動。</a:t>
            </a:r>
          </a:p>
          <a:p>
            <a:pPr>
              <a:lnSpc>
                <a:spcPct val="80000"/>
              </a:lnSpc>
              <a:buFontTx/>
              <a:buNone/>
            </a:pPr>
            <a:r>
              <a:rPr lang="ja-JP" altLang="en-US" sz="2400"/>
              <a:t>昼　国会内集会</a:t>
            </a:r>
          </a:p>
          <a:p>
            <a:pPr>
              <a:lnSpc>
                <a:spcPct val="80000"/>
              </a:lnSpc>
            </a:pPr>
            <a:r>
              <a:rPr lang="ja-JP" altLang="en-US" sz="2000"/>
              <a:t>参加８２名、議員１１名</a:t>
            </a:r>
          </a:p>
          <a:p>
            <a:pPr>
              <a:lnSpc>
                <a:spcPct val="80000"/>
              </a:lnSpc>
            </a:pPr>
            <a:r>
              <a:rPr lang="ja-JP" altLang="en-US" sz="2000"/>
              <a:t>民医連も２０数名参加</a:t>
            </a:r>
          </a:p>
          <a:p>
            <a:pPr>
              <a:lnSpc>
                <a:spcPct val="80000"/>
              </a:lnSpc>
            </a:pPr>
            <a:r>
              <a:rPr lang="ja-JP" altLang="en-US" sz="2000"/>
              <a:t>無低診・衛生士から見た署名活動の発言「国民誰もの願い」</a:t>
            </a:r>
          </a:p>
          <a:p>
            <a:pPr>
              <a:lnSpc>
                <a:spcPct val="80000"/>
              </a:lnSpc>
            </a:pPr>
            <a:r>
              <a:rPr lang="ja-JP" altLang="en-US" sz="2000"/>
              <a:t>石井みどり議員（自民）</a:t>
            </a:r>
          </a:p>
          <a:p>
            <a:pPr>
              <a:lnSpc>
                <a:spcPct val="80000"/>
              </a:lnSpc>
              <a:buFontTx/>
              <a:buNone/>
            </a:pPr>
            <a:r>
              <a:rPr lang="ja-JP" altLang="en-US" sz="2000"/>
              <a:t>「党派を超え目指すところの逸する人で共闘を」</a:t>
            </a:r>
          </a:p>
          <a:p>
            <a:pPr>
              <a:lnSpc>
                <a:spcPct val="80000"/>
              </a:lnSpc>
              <a:buFontTx/>
              <a:buNone/>
            </a:pPr>
            <a:r>
              <a:rPr lang="ja-JP" altLang="en-US" sz="2400"/>
              <a:t>厚労委員会傍聴</a:t>
            </a:r>
          </a:p>
          <a:p>
            <a:pPr>
              <a:lnSpc>
                <a:spcPct val="80000"/>
              </a:lnSpc>
              <a:buFontTx/>
              <a:buNone/>
            </a:pPr>
            <a:r>
              <a:rPr lang="ja-JP" altLang="en-US" sz="2400"/>
              <a:t>田村議員が、民医連の無低診と歯科酷書を紹介</a:t>
            </a:r>
          </a:p>
          <a:p>
            <a:pPr>
              <a:lnSpc>
                <a:spcPct val="80000"/>
              </a:lnSpc>
              <a:buFontTx/>
              <a:buNone/>
            </a:pPr>
            <a:r>
              <a:rPr lang="ja-JP" altLang="en-US" sz="2400"/>
              <a:t>患者の定額自己負担はますます受診抑制を及ぼすと追及</a:t>
            </a:r>
          </a:p>
          <a:p>
            <a:pPr>
              <a:lnSpc>
                <a:spcPct val="80000"/>
              </a:lnSpc>
              <a:buFontTx/>
              <a:buNone/>
            </a:pPr>
            <a:r>
              <a:rPr lang="en-US" altLang="ja-JP" sz="2400"/>
              <a:t>12.8</a:t>
            </a:r>
            <a:r>
              <a:rPr lang="ja-JP" altLang="en-US" sz="2400"/>
              <a:t>特別な関係で厚労省と議員面談</a:t>
            </a:r>
          </a:p>
          <a:p>
            <a:pPr>
              <a:lnSpc>
                <a:spcPct val="80000"/>
              </a:lnSpc>
              <a:buFontTx/>
              <a:buNone/>
            </a:pPr>
            <a:endParaRPr lang="en-US" altLang="ja-JP" sz="2400"/>
          </a:p>
        </p:txBody>
      </p:sp>
      <p:sp>
        <p:nvSpPr>
          <p:cNvPr id="20484" name="Rectangle 4"/>
          <p:cNvSpPr>
            <a:spLocks noGrp="1" noChangeArrowheads="1"/>
          </p:cNvSpPr>
          <p:nvPr>
            <p:ph type="body" sz="half" idx="4294967295"/>
          </p:nvPr>
        </p:nvSpPr>
        <p:spPr>
          <a:xfrm>
            <a:off x="4648200" y="1600200"/>
            <a:ext cx="4038600" cy="4525963"/>
          </a:xfrm>
        </p:spPr>
        <p:txBody>
          <a:bodyPr/>
          <a:lstStyle/>
          <a:p>
            <a:pPr>
              <a:lnSpc>
                <a:spcPct val="90000"/>
              </a:lnSpc>
            </a:pPr>
            <a:endParaRPr lang="ja-JP" altLang="ja-JP" sz="2400"/>
          </a:p>
        </p:txBody>
      </p:sp>
      <p:pic>
        <p:nvPicPr>
          <p:cNvPr id="20485" name="Picture 5" descr="IMG_223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0213"/>
            <a:ext cx="38877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IMG_22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4581525"/>
            <a:ext cx="27813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IMG_226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88913"/>
            <a:ext cx="2519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IMG_228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365625"/>
            <a:ext cx="17065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200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712968" cy="720080"/>
          </a:xfrm>
        </p:spPr>
        <p:txBody>
          <a:bodyPr>
            <a:normAutofit fontScale="90000"/>
          </a:bodyPr>
          <a:lstStyle/>
          <a:p>
            <a:r>
              <a:rPr lang="ja-JP" altLang="ja-JP" sz="3600" b="1" dirty="0"/>
              <a:t>－ 歯科酷書【第</a:t>
            </a:r>
            <a:r>
              <a:rPr lang="en-US" altLang="ja-JP" sz="3600" b="1" dirty="0"/>
              <a:t>2</a:t>
            </a:r>
            <a:r>
              <a:rPr lang="ja-JP" altLang="ja-JP" sz="3600" b="1" dirty="0"/>
              <a:t>弾】活用報告集計結果 －</a:t>
            </a:r>
            <a:r>
              <a:rPr lang="ja-JP" altLang="ja-JP" sz="3600" dirty="0"/>
              <a:t/>
            </a:r>
            <a:br>
              <a:rPr lang="ja-JP" altLang="ja-JP" sz="3600" dirty="0"/>
            </a:br>
            <a:r>
              <a:rPr lang="ja-JP" altLang="ja-JP" sz="3100" dirty="0"/>
              <a:t>提出：</a:t>
            </a:r>
            <a:r>
              <a:rPr lang="en-US" altLang="ja-JP" sz="3100" dirty="0"/>
              <a:t>85</a:t>
            </a:r>
            <a:r>
              <a:rPr lang="ja-JP" altLang="ja-JP" sz="3100" dirty="0"/>
              <a:t>事業所（</a:t>
            </a:r>
            <a:r>
              <a:rPr lang="en-US" altLang="ja-JP" sz="3100" dirty="0"/>
              <a:t>75</a:t>
            </a:r>
            <a:r>
              <a:rPr lang="ja-JP" altLang="ja-JP" sz="3100" dirty="0"/>
              <a:t>％）</a:t>
            </a:r>
            <a:br>
              <a:rPr lang="ja-JP" altLang="ja-JP" sz="3100" dirty="0"/>
            </a:br>
            <a:endParaRPr kumimoji="1" lang="ja-JP" altLang="en-US" sz="3100" dirty="0"/>
          </a:p>
        </p:txBody>
      </p:sp>
      <p:sp>
        <p:nvSpPr>
          <p:cNvPr id="3" name="コンテンツ プレースホルダー 2"/>
          <p:cNvSpPr>
            <a:spLocks noGrp="1"/>
          </p:cNvSpPr>
          <p:nvPr>
            <p:ph idx="1"/>
          </p:nvPr>
        </p:nvSpPr>
        <p:spPr>
          <a:xfrm>
            <a:off x="457200" y="1196752"/>
            <a:ext cx="8229600" cy="4176465"/>
          </a:xfrm>
        </p:spPr>
        <p:txBody>
          <a:bodyPr>
            <a:normAutofit lnSpcReduction="10000"/>
          </a:bodyPr>
          <a:lstStyle/>
          <a:p>
            <a:pPr marL="0" indent="0">
              <a:buNone/>
            </a:pPr>
            <a:r>
              <a:rPr lang="ja-JP" altLang="ja-JP" sz="2600" b="1" dirty="0"/>
              <a:t>Ⅰ事業所内での</a:t>
            </a:r>
            <a:r>
              <a:rPr lang="ja-JP" altLang="ja-JP" sz="2600" b="1" dirty="0" smtClean="0"/>
              <a:t>活用</a:t>
            </a:r>
            <a:endParaRPr lang="ja-JP" altLang="en-US" sz="2600" b="1" dirty="0" smtClean="0"/>
          </a:p>
          <a:p>
            <a:pPr marL="0" indent="0">
              <a:buNone/>
            </a:pPr>
            <a:r>
              <a:rPr lang="ja-JP" altLang="en-US" sz="2600" b="1" dirty="0" smtClean="0"/>
              <a:t>　　　</a:t>
            </a:r>
            <a:r>
              <a:rPr lang="ja-JP" altLang="ja-JP" sz="2600" b="1" dirty="0" smtClean="0"/>
              <a:t>職員学習会</a:t>
            </a:r>
            <a:endParaRPr lang="ja-JP" altLang="ja-JP" sz="2600" dirty="0"/>
          </a:p>
          <a:p>
            <a:pPr marL="0" indent="0">
              <a:buNone/>
            </a:pPr>
            <a:r>
              <a:rPr lang="ja-JP" altLang="ja-JP" sz="2600" b="1" dirty="0"/>
              <a:t>Ⅱ県連の取り組み</a:t>
            </a:r>
            <a:r>
              <a:rPr lang="ja-JP" altLang="ja-JP" sz="2600" dirty="0" smtClean="0">
                <a:effectLst/>
              </a:rPr>
              <a:t> </a:t>
            </a:r>
            <a:endParaRPr lang="ja-JP" altLang="en-US" sz="2600" dirty="0" smtClean="0">
              <a:effectLst/>
            </a:endParaRPr>
          </a:p>
          <a:p>
            <a:pPr marL="0" indent="0">
              <a:buNone/>
            </a:pPr>
            <a:r>
              <a:rPr lang="ja-JP" altLang="ja-JP" sz="2600" b="1" dirty="0"/>
              <a:t>Ⅲ法人の</a:t>
            </a:r>
            <a:r>
              <a:rPr lang="ja-JP" altLang="ja-JP" sz="2600" b="1" dirty="0" smtClean="0"/>
              <a:t>取り組み</a:t>
            </a:r>
            <a:endParaRPr lang="en-US" altLang="ja-JP" sz="2600" b="1" dirty="0" smtClean="0"/>
          </a:p>
          <a:p>
            <a:pPr marL="0" indent="0">
              <a:buNone/>
            </a:pPr>
            <a:r>
              <a:rPr lang="ja-JP" altLang="ja-JP" sz="2600" b="1" dirty="0"/>
              <a:t>Ⅳ共同組織での</a:t>
            </a:r>
            <a:r>
              <a:rPr lang="ja-JP" altLang="ja-JP" sz="2600" b="1" dirty="0" smtClean="0"/>
              <a:t>取り組み</a:t>
            </a:r>
            <a:endParaRPr lang="ja-JP" altLang="en-US" sz="2600" b="1" dirty="0" smtClean="0"/>
          </a:p>
          <a:p>
            <a:pPr marL="0" indent="0">
              <a:buNone/>
            </a:pPr>
            <a:r>
              <a:rPr lang="ja-JP" altLang="ja-JP" sz="2600" b="1" dirty="0"/>
              <a:t>Ⅴ他団体への申し入れ、</a:t>
            </a:r>
            <a:r>
              <a:rPr lang="ja-JP" altLang="ja-JP" sz="2600" b="1" dirty="0" smtClean="0"/>
              <a:t>行動</a:t>
            </a:r>
            <a:endParaRPr lang="ja-JP" altLang="en-US" sz="2600" b="1" dirty="0" smtClean="0"/>
          </a:p>
          <a:p>
            <a:pPr marL="0" indent="0">
              <a:buNone/>
            </a:pPr>
            <a:r>
              <a:rPr lang="ja-JP" altLang="ja-JP" sz="2600" b="1" dirty="0" smtClean="0"/>
              <a:t>Ⅵ</a:t>
            </a:r>
            <a:r>
              <a:rPr lang="ja-JP" altLang="ja-JP" sz="2600" b="1" dirty="0"/>
              <a:t>特徴的な取り組み・感想</a:t>
            </a:r>
            <a:endParaRPr lang="ja-JP" altLang="ja-JP" sz="2600" dirty="0"/>
          </a:p>
          <a:p>
            <a:pPr marL="0" indent="0">
              <a:buNone/>
            </a:pPr>
            <a:r>
              <a:rPr lang="ja-JP" altLang="ja-JP" dirty="0"/>
              <a:t/>
            </a:r>
            <a:br>
              <a:rPr lang="ja-JP" altLang="ja-JP" dirty="0"/>
            </a:br>
            <a:endParaRPr lang="ja-JP" altLang="ja-JP" dirty="0"/>
          </a:p>
          <a:p>
            <a:endParaRPr kumimoji="1" lang="ja-JP" altLang="en-US" dirty="0"/>
          </a:p>
        </p:txBody>
      </p:sp>
      <p:pic>
        <p:nvPicPr>
          <p:cNvPr id="4" name="Picture 4" descr="「歯は命」集会ポスター（カラー・高画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2422">
            <a:off x="3391494" y="4115874"/>
            <a:ext cx="2146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g053 の補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365104"/>
            <a:ext cx="32416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pic_sub27-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653136"/>
            <a:ext cx="2052359"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908720"/>
            <a:ext cx="2304256" cy="329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162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a:t>Ⅰ事業所内での活用</a:t>
            </a:r>
            <a:r>
              <a:rPr lang="ja-JP" altLang="ja-JP" dirty="0"/>
              <a:t/>
            </a:r>
            <a:br>
              <a:rPr lang="ja-JP" altLang="ja-JP" dirty="0"/>
            </a:br>
            <a:endParaRPr kumimoji="1" lang="ja-JP" altLang="en-US" dirty="0"/>
          </a:p>
        </p:txBody>
      </p:sp>
      <p:sp>
        <p:nvSpPr>
          <p:cNvPr id="5" name="コンテンツ プレースホルダー 4"/>
          <p:cNvSpPr>
            <a:spLocks noGrp="1"/>
          </p:cNvSpPr>
          <p:nvPr>
            <p:ph sz="half" idx="2"/>
          </p:nvPr>
        </p:nvSpPr>
        <p:spPr>
          <a:xfrm>
            <a:off x="4211960" y="1196752"/>
            <a:ext cx="4752528" cy="5184576"/>
          </a:xfrm>
        </p:spPr>
        <p:txBody>
          <a:bodyPr>
            <a:normAutofit/>
          </a:bodyPr>
          <a:lstStyle/>
          <a:p>
            <a:r>
              <a:rPr lang="ja-JP" altLang="en-US" dirty="0" smtClean="0"/>
              <a:t>職員</a:t>
            </a:r>
            <a:r>
              <a:rPr lang="ja-JP" altLang="en-US" dirty="0"/>
              <a:t>に</a:t>
            </a:r>
            <a:r>
              <a:rPr lang="ja-JP" altLang="en-US" dirty="0" smtClean="0"/>
              <a:t>配布</a:t>
            </a:r>
            <a:r>
              <a:rPr lang="ja-JP" altLang="en-US" dirty="0"/>
              <a:t>　</a:t>
            </a:r>
            <a:r>
              <a:rPr lang="ja-JP" altLang="en-US" dirty="0" smtClean="0"/>
              <a:t>　　</a:t>
            </a:r>
            <a:r>
              <a:rPr lang="en-US" altLang="ja-JP" dirty="0" smtClean="0"/>
              <a:t>93</a:t>
            </a:r>
            <a:r>
              <a:rPr lang="ja-JP" altLang="en-US" dirty="0" smtClean="0"/>
              <a:t>％</a:t>
            </a:r>
            <a:r>
              <a:rPr lang="ja-JP" altLang="en-US" dirty="0"/>
              <a:t>	</a:t>
            </a:r>
            <a:endParaRPr lang="en-US" altLang="ja-JP" dirty="0"/>
          </a:p>
          <a:p>
            <a:r>
              <a:rPr lang="ja-JP" altLang="en-US" dirty="0"/>
              <a:t>待合室</a:t>
            </a:r>
            <a:r>
              <a:rPr lang="ja-JP" altLang="en-US" dirty="0" smtClean="0"/>
              <a:t>においた</a:t>
            </a:r>
            <a:r>
              <a:rPr lang="ja-JP" altLang="en-US" dirty="0"/>
              <a:t>　</a:t>
            </a:r>
            <a:r>
              <a:rPr lang="ja-JP" altLang="en-US" dirty="0" smtClean="0"/>
              <a:t>　</a:t>
            </a:r>
            <a:r>
              <a:rPr lang="en-US" altLang="ja-JP" dirty="0" smtClean="0"/>
              <a:t>80</a:t>
            </a:r>
            <a:r>
              <a:rPr lang="en-US" altLang="ja-JP" dirty="0"/>
              <a:t>%</a:t>
            </a:r>
          </a:p>
          <a:p>
            <a:r>
              <a:rPr lang="ja-JP" altLang="en-US" dirty="0" smtClean="0"/>
              <a:t>チェアーサイドに　　</a:t>
            </a:r>
            <a:r>
              <a:rPr lang="en-US" altLang="ja-JP" dirty="0" smtClean="0"/>
              <a:t>16%</a:t>
            </a:r>
            <a:endParaRPr lang="en-US" altLang="ja-JP" dirty="0"/>
          </a:p>
          <a:p>
            <a:r>
              <a:rPr lang="ja-JP" altLang="en-US" dirty="0"/>
              <a:t>待合室に</a:t>
            </a:r>
            <a:r>
              <a:rPr lang="ja-JP" altLang="en-US" dirty="0" smtClean="0"/>
              <a:t>ポスター掲示</a:t>
            </a:r>
            <a:r>
              <a:rPr lang="en-US" altLang="ja-JP" dirty="0" smtClean="0"/>
              <a:t>11 %</a:t>
            </a:r>
            <a:endParaRPr lang="en-US" altLang="ja-JP" dirty="0"/>
          </a:p>
          <a:p>
            <a:r>
              <a:rPr lang="ja-JP" altLang="en-US" dirty="0"/>
              <a:t>その他	</a:t>
            </a:r>
            <a:r>
              <a:rPr lang="ja-JP" altLang="en-US" dirty="0" smtClean="0"/>
              <a:t>　　　</a:t>
            </a:r>
            <a:r>
              <a:rPr lang="en-US" altLang="ja-JP" dirty="0" smtClean="0"/>
              <a:t>22 %</a:t>
            </a:r>
            <a:endParaRPr lang="ja-JP" altLang="en-US" dirty="0" smtClean="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388843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323528" y="5157192"/>
            <a:ext cx="8568952" cy="1569660"/>
          </a:xfrm>
          <a:prstGeom prst="rect">
            <a:avLst/>
          </a:prstGeom>
        </p:spPr>
        <p:txBody>
          <a:bodyPr wrap="square">
            <a:spAutoFit/>
          </a:bodyPr>
          <a:lstStyle/>
          <a:p>
            <a:r>
              <a:rPr lang="en-US" altLang="ja-JP" sz="2400" dirty="0" smtClean="0">
                <a:latin typeface="HGPｺﾞｼｯｸE" pitchFamily="50" charset="-128"/>
                <a:ea typeface="HGPｺﾞｼｯｸE" pitchFamily="50" charset="-128"/>
              </a:rPr>
              <a:t>(</a:t>
            </a:r>
            <a:r>
              <a:rPr lang="ja-JP" altLang="ja-JP" sz="2400" dirty="0" smtClean="0">
                <a:latin typeface="HGPｺﾞｼｯｸE" pitchFamily="50" charset="-128"/>
                <a:ea typeface="HGPｺﾞｼｯｸE" pitchFamily="50" charset="-128"/>
              </a:rPr>
              <a:t>共同組織の行事や役員会</a:t>
            </a:r>
            <a:r>
              <a:rPr lang="ja-JP" altLang="en-US" sz="2400" dirty="0" smtClean="0">
                <a:latin typeface="HGPｺﾞｼｯｸE" pitchFamily="50" charset="-128"/>
                <a:ea typeface="HGPｺﾞｼｯｸE" pitchFamily="50" charset="-128"/>
              </a:rPr>
              <a:t>、事業所利用委員会</a:t>
            </a:r>
            <a:r>
              <a:rPr lang="ja-JP" altLang="ja-JP" sz="2400" dirty="0" smtClean="0">
                <a:latin typeface="HGPｺﾞｼｯｸE" pitchFamily="50" charset="-128"/>
                <a:ea typeface="HGPｺﾞｼｯｸE" pitchFamily="50" charset="-128"/>
              </a:rPr>
              <a:t>などで配布。</a:t>
            </a:r>
            <a:endParaRPr lang="ja-JP" altLang="en-US" sz="2400" dirty="0" smtClean="0">
              <a:latin typeface="HGPｺﾞｼｯｸE" pitchFamily="50" charset="-128"/>
              <a:ea typeface="HGPｺﾞｼｯｸE" pitchFamily="50" charset="-128"/>
            </a:endParaRPr>
          </a:p>
          <a:p>
            <a:r>
              <a:rPr lang="ja-JP" altLang="ja-JP" sz="2400" dirty="0" smtClean="0">
                <a:latin typeface="HGPｺﾞｼｯｸE" pitchFamily="50" charset="-128"/>
                <a:ea typeface="HGPｺﾞｼｯｸE" pitchFamily="50" charset="-128"/>
              </a:rPr>
              <a:t>組織部へ依頼し、組合員さんの班（</a:t>
            </a:r>
            <a:r>
              <a:rPr lang="en-US" altLang="ja-JP" sz="2400" dirty="0" smtClean="0">
                <a:latin typeface="HGPｺﾞｼｯｸE" pitchFamily="50" charset="-128"/>
                <a:ea typeface="HGPｺﾞｼｯｸE" pitchFamily="50" charset="-128"/>
              </a:rPr>
              <a:t>500</a:t>
            </a:r>
            <a:r>
              <a:rPr lang="ja-JP" altLang="ja-JP" sz="2400" dirty="0" smtClean="0">
                <a:latin typeface="HGPｺﾞｼｯｸE" pitchFamily="50" charset="-128"/>
                <a:ea typeface="HGPｺﾞｼｯｸE" pitchFamily="50" charset="-128"/>
              </a:rPr>
              <a:t>班）に配布。班会の際に、読み合わせを行ってもらった。</a:t>
            </a:r>
          </a:p>
          <a:p>
            <a:r>
              <a:rPr lang="ja-JP" altLang="ja-JP" sz="2400" dirty="0" smtClean="0">
                <a:latin typeface="HGPｺﾞｼｯｸE" pitchFamily="50" charset="-128"/>
                <a:ea typeface="HGPｺﾞｼｯｸE" pitchFamily="50" charset="-128"/>
              </a:rPr>
              <a:t>病棟・</a:t>
            </a:r>
            <a:r>
              <a:rPr lang="en-US" altLang="ja-JP" sz="2400" dirty="0" smtClean="0">
                <a:latin typeface="HGPｺﾞｼｯｸE" pitchFamily="50" charset="-128"/>
                <a:ea typeface="HGPｺﾞｼｯｸE" pitchFamily="50" charset="-128"/>
              </a:rPr>
              <a:t>NST</a:t>
            </a:r>
            <a:r>
              <a:rPr lang="ja-JP" altLang="ja-JP" sz="2400" dirty="0" smtClean="0">
                <a:latin typeface="HGPｺﾞｼｯｸE" pitchFamily="50" charset="-128"/>
                <a:ea typeface="HGPｺﾞｼｯｸE" pitchFamily="50" charset="-128"/>
              </a:rPr>
              <a:t>会議</a:t>
            </a:r>
            <a:r>
              <a:rPr lang="ja-JP" altLang="en-US" sz="2400" dirty="0" smtClean="0">
                <a:latin typeface="HGPｺﾞｼｯｸE" pitchFamily="50" charset="-128"/>
                <a:ea typeface="HGPｺﾞｼｯｸE" pitchFamily="50" charset="-128"/>
              </a:rPr>
              <a:t>・病院の待合室などに掲示。</a:t>
            </a:r>
            <a:r>
              <a:rPr lang="en-US" altLang="ja-JP" sz="2400" dirty="0" smtClean="0">
                <a:latin typeface="HGPｺﾞｼｯｸE" pitchFamily="50" charset="-128"/>
                <a:ea typeface="HGPｺﾞｼｯｸE" pitchFamily="50" charset="-128"/>
              </a:rPr>
              <a:t>)</a:t>
            </a:r>
            <a:endParaRPr lang="en-US" altLang="ja-JP" sz="24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3053810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638</TotalTime>
  <Words>1198</Words>
  <Application>Microsoft Office PowerPoint</Application>
  <PresentationFormat>画面に合わせる (4:3)</PresentationFormat>
  <Paragraphs>206</Paragraphs>
  <Slides>16</Slides>
  <Notes>1</Notes>
  <HiddenSlides>0</HiddenSlides>
  <MMClips>0</MMClips>
  <ScaleCrop>false</ScaleCrop>
  <HeadingPairs>
    <vt:vector size="4" baseType="variant">
      <vt:variant>
        <vt:lpstr>テーマ</vt:lpstr>
      </vt:variant>
      <vt:variant>
        <vt:i4>2</vt:i4>
      </vt:variant>
      <vt:variant>
        <vt:lpstr>スライド タイトル</vt:lpstr>
      </vt:variant>
      <vt:variant>
        <vt:i4>16</vt:i4>
      </vt:variant>
    </vt:vector>
  </HeadingPairs>
  <TitlesOfParts>
    <vt:vector size="18" baseType="lpstr">
      <vt:lpstr>Office ​​テーマ</vt:lpstr>
      <vt:lpstr>1_Office ​​テーマ</vt:lpstr>
      <vt:lpstr>第40期全日本民主医療機関連合会2013年度 歯科社保集会 ２０１３年度社保方針 全国理事会で決定。通達第ア－479号（3月18日付）</vt:lpstr>
      <vt:lpstr>PowerPoint プレゼンテーション</vt:lpstr>
      <vt:lpstr>PowerPoint プレゼンテーション</vt:lpstr>
      <vt:lpstr>「保険で良い歯科医療の実現を求める」運動</vt:lpstr>
      <vt:lpstr>10.8保険で良い歯科医療を「いい歯と健康」市民講座in仙台</vt:lpstr>
      <vt:lpstr>PowerPoint プレゼンテーション</vt:lpstr>
      <vt:lpstr>１２．１国会要請行動</vt:lpstr>
      <vt:lpstr>－ 歯科酷書【第2弾】活用報告集計結果 － 提出：85事業所（75％） </vt:lpstr>
      <vt:lpstr>Ⅰ事業所内での活用 </vt:lpstr>
      <vt:lpstr>②職員学習会 開催できなかった25％</vt:lpstr>
      <vt:lpstr>Ⅱ県連の取り組み ４０％が取り組めた。 </vt:lpstr>
      <vt:lpstr>Ⅲ法人の取り組み 取りくんだ　47％</vt:lpstr>
      <vt:lpstr>Ⅳ共同組織での取り組み 役員配布・班会・機関誌掲載</vt:lpstr>
      <vt:lpstr>Ⅴ他団体への申し入れ、行動</vt:lpstr>
      <vt:lpstr>Ⅵ特徴的な取り組み・感想 </vt:lpstr>
      <vt:lpstr>運動の確信は学習　　情勢認識の一致を。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松橋 有沙</cp:lastModifiedBy>
  <cp:revision>52</cp:revision>
  <dcterms:created xsi:type="dcterms:W3CDTF">2013-05-03T00:17:55Z</dcterms:created>
  <dcterms:modified xsi:type="dcterms:W3CDTF">2013-05-19T07:18:04Z</dcterms:modified>
</cp:coreProperties>
</file>