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9" r:id="rId3"/>
    <p:sldId id="276" r:id="rId4"/>
    <p:sldId id="260" r:id="rId5"/>
    <p:sldId id="261" r:id="rId6"/>
    <p:sldId id="273" r:id="rId7"/>
    <p:sldId id="262" r:id="rId8"/>
    <p:sldId id="278" r:id="rId9"/>
    <p:sldId id="258" r:id="rId10"/>
    <p:sldId id="265" r:id="rId11"/>
    <p:sldId id="270" r:id="rId12"/>
    <p:sldId id="266" r:id="rId13"/>
    <p:sldId id="272" r:id="rId14"/>
    <p:sldId id="268" r:id="rId15"/>
    <p:sldId id="267" r:id="rId16"/>
    <p:sldId id="271" r:id="rId17"/>
    <p:sldId id="269" r:id="rId18"/>
    <p:sldId id="274" r:id="rId19"/>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3" pos="2897">
          <p15:clr>
            <a:srgbClr val="A4A3A4"/>
          </p15:clr>
        </p15:guide>
        <p15:guide id="4" pos="2903">
          <p15:clr>
            <a:srgbClr val="A4A3A4"/>
          </p15:clr>
        </p15:guide>
        <p15:guide id="5" orient="horz" pos="21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B9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854" autoAdjust="0"/>
  </p:normalViewPr>
  <p:slideViewPr>
    <p:cSldViewPr snapToGrid="0" showGuides="1">
      <p:cViewPr varScale="1">
        <p:scale>
          <a:sx n="47" d="100"/>
          <a:sy n="47" d="100"/>
        </p:scale>
        <p:origin x="2070" y="60"/>
      </p:cViewPr>
      <p:guideLst>
        <p:guide orient="horz" pos="2137"/>
        <p:guide pos="2880"/>
        <p:guide pos="2897"/>
        <p:guide pos="2903"/>
        <p:guide orient="horz" pos="215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odomo\Box%20Sync\00_In-Box\200830_&#20840;&#22269;&#35519;&#26619;&#65288;&#22806;&#26469;&#23567;&#20816;&#31185;&#23398;&#20250;&#65289;\4_1&#65306;&#35542;&#25991;&#20316;&#25104;\&#23567;&#20013;&#23398;&#29983;&#65343;&#20445;&#35703;&#32773;&#35519;&#26619;\&#23567;&#20013;&#23398;&#29983;&#65343;&#21093;&#22890;&#25351;&#25968;\210416&#26085;&#26412;&#23567;&#20816;&#31185;&#23398;&#20250;&#12300;&#21093;&#22890;&#25351;&#27161;&#12301;&#22259;&#3492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odomo\Box%20Sync\00_In-Box\200830_&#20840;&#22269;&#35519;&#26619;&#65288;&#22806;&#26469;&#23567;&#20816;&#31185;&#23398;&#20250;&#65289;\4_1&#65306;&#35542;&#25991;&#20316;&#25104;\&#23567;&#20013;&#23398;&#29983;&#65343;&#20445;&#35703;&#32773;&#35519;&#26619;\&#23567;&#20013;&#23398;&#29983;&#65343;&#21093;&#22890;&#25351;&#25968;\210416&#26085;&#26412;&#23567;&#20816;&#31185;&#23398;&#20250;&#12300;&#21093;&#22890;&#25351;&#27161;&#12301;&#22259;&#3492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odomo\Box%20Sync\00_In-Box\200830_&#20840;&#22269;&#35519;&#26619;&#65288;&#22806;&#26469;&#23567;&#20816;&#31185;&#23398;&#20250;&#65289;\4_1&#65306;&#35542;&#25991;&#20316;&#25104;\&#23567;&#20013;&#23398;&#29983;&#65343;&#20445;&#35703;&#32773;&#35519;&#26619;\&#23567;&#20013;&#23398;&#29983;&#65343;&#21093;&#22890;&#25351;&#25968;\210416&#26085;&#26412;&#23567;&#20816;&#31185;&#23398;&#20250;&#12300;&#21093;&#22890;&#25351;&#27161;&#12301;&#22259;&#34920;.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kodomo\Box%20Sync\00_In-Box\200830_&#20840;&#22269;&#35519;&#26619;&#65288;&#22806;&#26469;&#23567;&#20816;&#31185;&#23398;&#20250;&#65289;\4_1&#65306;&#35542;&#25991;&#20316;&#25104;\&#23567;&#20013;&#23398;&#29983;&#65343;&#20445;&#35703;&#32773;&#35519;&#26619;\&#23567;&#20013;&#23398;&#29983;&#65343;&#21093;&#22890;&#25351;&#25968;\210416&#26085;&#26412;&#23567;&#20816;&#31185;&#23398;&#20250;&#12300;&#21093;&#22890;&#25351;&#27161;&#12301;&#22259;&#34920;.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kodomo\Box%20Sync\00_In-Box\200830_&#20840;&#22269;&#35519;&#26619;&#65288;&#22806;&#26469;&#23567;&#20816;&#31185;&#23398;&#20250;&#65289;\4_1&#65306;&#35542;&#25991;&#20316;&#25104;\&#23567;&#20013;&#23398;&#29983;&#65343;&#20445;&#35703;&#32773;&#35519;&#26619;\&#23567;&#20013;&#23398;&#29983;&#65343;&#21093;&#22890;&#25351;&#25968;\210416&#26085;&#26412;&#23567;&#20816;&#31185;&#23398;&#20250;&#12300;&#21093;&#22890;&#25351;&#27161;&#12301;&#22259;&#34920;.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kodomo\Box%20Sync\00_In-Box\200830_&#20840;&#22269;&#35519;&#26619;&#65288;&#22806;&#26469;&#23567;&#20816;&#31185;&#23398;&#20250;&#65289;\4_1&#65306;&#35542;&#25991;&#20316;&#25104;\&#23567;&#20013;&#23398;&#29983;&#65343;&#20445;&#35703;&#32773;&#35519;&#26619;\&#23567;&#20013;&#23398;&#29983;&#65343;&#21093;&#22890;&#25351;&#25968;\210416&#26085;&#26412;&#23567;&#20816;&#31185;&#23398;&#20250;&#12300;&#21093;&#22890;&#25351;&#27161;&#12301;&#22259;&#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906133110174"/>
          <c:y val="4.1239019518844386E-2"/>
          <c:w val="0.8641975731294459"/>
          <c:h val="0.62231261451586517"/>
        </c:manualLayout>
      </c:layout>
      <c:barChart>
        <c:barDir val="col"/>
        <c:grouping val="clustered"/>
        <c:varyColors val="0"/>
        <c:ser>
          <c:idx val="1"/>
          <c:order val="0"/>
          <c:tx>
            <c:strRef>
              <c:f>結果!$M$6</c:f>
              <c:strCache>
                <c:ptCount val="1"/>
                <c:pt idx="0">
                  <c:v>貧困群</c:v>
                </c:pt>
              </c:strCache>
            </c:strRef>
          </c:tx>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結果!$N$4:$S$4</c:f>
              <c:strCache>
                <c:ptCount val="6"/>
                <c:pt idx="0">
                  <c:v>朝食
食べる
P=0.021</c:v>
                </c:pt>
                <c:pt idx="1">
                  <c:v>朝食
孤食
P=0.79</c:v>
                </c:pt>
                <c:pt idx="2">
                  <c:v>肉か魚
毎日
P&lt;0.001</c:v>
                </c:pt>
                <c:pt idx="3">
                  <c:v>野菜
毎日
P=0.002</c:v>
                </c:pt>
                <c:pt idx="4">
                  <c:v>果物
毎日
P=0.175</c:v>
                </c:pt>
                <c:pt idx="5">
                  <c:v>スナック
毎日
P=1</c:v>
                </c:pt>
              </c:strCache>
            </c:strRef>
          </c:cat>
          <c:val>
            <c:numRef>
              <c:f>結果!$N$6:$S$6</c:f>
              <c:numCache>
                <c:formatCode>0.0</c:formatCode>
                <c:ptCount val="6"/>
                <c:pt idx="0">
                  <c:v>93.6</c:v>
                </c:pt>
                <c:pt idx="1">
                  <c:v>11.7</c:v>
                </c:pt>
                <c:pt idx="2">
                  <c:v>72.5</c:v>
                </c:pt>
                <c:pt idx="3">
                  <c:v>68.2</c:v>
                </c:pt>
                <c:pt idx="4">
                  <c:v>14.5</c:v>
                </c:pt>
                <c:pt idx="5">
                  <c:v>18.2</c:v>
                </c:pt>
              </c:numCache>
            </c:numRef>
          </c:val>
          <c:extLst>
            <c:ext xmlns:c16="http://schemas.microsoft.com/office/drawing/2014/chart" uri="{C3380CC4-5D6E-409C-BE32-E72D297353CC}">
              <c16:uniqueId val="{00000000-FD79-4544-AE4F-A6D4BAE8BC98}"/>
            </c:ext>
          </c:extLst>
        </c:ser>
        <c:ser>
          <c:idx val="0"/>
          <c:order val="1"/>
          <c:tx>
            <c:strRef>
              <c:f>結果!$M$5</c:f>
              <c:strCache>
                <c:ptCount val="1"/>
                <c:pt idx="0">
                  <c:v>非貧困群</c:v>
                </c:pt>
              </c:strCache>
            </c:strRef>
          </c:tx>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結果!$N$4:$S$4</c:f>
              <c:strCache>
                <c:ptCount val="6"/>
                <c:pt idx="0">
                  <c:v>朝食
食べる
P=0.021</c:v>
                </c:pt>
                <c:pt idx="1">
                  <c:v>朝食
孤食
P=0.79</c:v>
                </c:pt>
                <c:pt idx="2">
                  <c:v>肉か魚
毎日
P&lt;0.001</c:v>
                </c:pt>
                <c:pt idx="3">
                  <c:v>野菜
毎日
P=0.002</c:v>
                </c:pt>
                <c:pt idx="4">
                  <c:v>果物
毎日
P=0.175</c:v>
                </c:pt>
                <c:pt idx="5">
                  <c:v>スナック
毎日
P=1</c:v>
                </c:pt>
              </c:strCache>
            </c:strRef>
          </c:cat>
          <c:val>
            <c:numRef>
              <c:f>結果!$N$5:$S$5</c:f>
              <c:numCache>
                <c:formatCode>0.0</c:formatCode>
                <c:ptCount val="6"/>
                <c:pt idx="0">
                  <c:v>97.8</c:v>
                </c:pt>
                <c:pt idx="1">
                  <c:v>13.1</c:v>
                </c:pt>
                <c:pt idx="2">
                  <c:v>88</c:v>
                </c:pt>
                <c:pt idx="3">
                  <c:v>81.2</c:v>
                </c:pt>
                <c:pt idx="4">
                  <c:v>20.5</c:v>
                </c:pt>
                <c:pt idx="5">
                  <c:v>18.2</c:v>
                </c:pt>
              </c:numCache>
            </c:numRef>
          </c:val>
          <c:extLst>
            <c:ext xmlns:c16="http://schemas.microsoft.com/office/drawing/2014/chart" uri="{C3380CC4-5D6E-409C-BE32-E72D297353CC}">
              <c16:uniqueId val="{00000001-FD79-4544-AE4F-A6D4BAE8BC98}"/>
            </c:ext>
          </c:extLst>
        </c:ser>
        <c:dLbls>
          <c:showLegendKey val="0"/>
          <c:showVal val="0"/>
          <c:showCatName val="0"/>
          <c:showSerName val="0"/>
          <c:showPercent val="0"/>
          <c:showBubbleSize val="0"/>
        </c:dLbls>
        <c:gapWidth val="150"/>
        <c:axId val="186343808"/>
        <c:axId val="186345344"/>
      </c:barChart>
      <c:catAx>
        <c:axId val="186343808"/>
        <c:scaling>
          <c:orientation val="minMax"/>
        </c:scaling>
        <c:delete val="0"/>
        <c:axPos val="b"/>
        <c:numFmt formatCode="General" sourceLinked="0"/>
        <c:majorTickMark val="out"/>
        <c:minorTickMark val="none"/>
        <c:tickLblPos val="nextTo"/>
        <c:txPr>
          <a:bodyPr/>
          <a:lstStyle/>
          <a:p>
            <a:pPr>
              <a:defRPr sz="1800"/>
            </a:pPr>
            <a:endParaRPr lang="ja-JP"/>
          </a:p>
        </c:txPr>
        <c:crossAx val="186345344"/>
        <c:crosses val="autoZero"/>
        <c:auto val="1"/>
        <c:lblAlgn val="ctr"/>
        <c:lblOffset val="100"/>
        <c:noMultiLvlLbl val="0"/>
      </c:catAx>
      <c:valAx>
        <c:axId val="186345344"/>
        <c:scaling>
          <c:orientation val="minMax"/>
          <c:max val="100"/>
          <c:min val="0"/>
        </c:scaling>
        <c:delete val="0"/>
        <c:axPos val="l"/>
        <c:majorGridlines/>
        <c:title>
          <c:tx>
            <c:rich>
              <a:bodyPr rot="-5400000" vert="horz"/>
              <a:lstStyle/>
              <a:p>
                <a:pPr>
                  <a:defRPr sz="1600"/>
                </a:pPr>
                <a:r>
                  <a:rPr lang="ja-JP" altLang="en-US" sz="1600" dirty="0"/>
                  <a:t>（％）</a:t>
                </a:r>
              </a:p>
            </c:rich>
          </c:tx>
          <c:overlay val="0"/>
        </c:title>
        <c:numFmt formatCode="General" sourceLinked="0"/>
        <c:majorTickMark val="out"/>
        <c:minorTickMark val="none"/>
        <c:tickLblPos val="nextTo"/>
        <c:txPr>
          <a:bodyPr/>
          <a:lstStyle/>
          <a:p>
            <a:pPr>
              <a:defRPr sz="2000"/>
            </a:pPr>
            <a:endParaRPr lang="ja-JP"/>
          </a:p>
        </c:txPr>
        <c:crossAx val="186343808"/>
        <c:crosses val="autoZero"/>
        <c:crossBetween val="between"/>
        <c:majorUnit val="20"/>
      </c:valAx>
    </c:plotArea>
    <c:legend>
      <c:legendPos val="b"/>
      <c:overlay val="0"/>
      <c:txPr>
        <a:bodyPr/>
        <a:lstStyle/>
        <a:p>
          <a:pPr>
            <a:defRPr sz="1800"/>
          </a:pPr>
          <a:endParaRPr lang="ja-JP"/>
        </a:p>
      </c:txPr>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59039206869051"/>
          <c:y val="3.5536688902365068E-2"/>
          <c:w val="0.84448449265432113"/>
          <c:h val="0.64860876279982138"/>
        </c:manualLayout>
      </c:layout>
      <c:barChart>
        <c:barDir val="col"/>
        <c:grouping val="clustered"/>
        <c:varyColors val="0"/>
        <c:ser>
          <c:idx val="0"/>
          <c:order val="0"/>
          <c:tx>
            <c:strRef>
              <c:f>結果!$M$14</c:f>
              <c:strCache>
                <c:ptCount val="1"/>
                <c:pt idx="0">
                  <c:v>貧困群</c:v>
                </c:pt>
              </c:strCache>
            </c:strRef>
          </c:tx>
          <c:spPr>
            <a:solidFill>
              <a:schemeClr val="accent2"/>
            </a:solidFill>
          </c:spPr>
          <c:invertIfNegative val="0"/>
          <c:dLbls>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結果!$N$12:$Q$12</c:f>
              <c:strCache>
                <c:ptCount val="4"/>
                <c:pt idx="0">
                  <c:v>子ども部屋
P=0.015</c:v>
                </c:pt>
                <c:pt idx="1">
                  <c:v>専用の机
P=0.011</c:v>
                </c:pt>
                <c:pt idx="2">
                  <c:v>学習スペース
P=0.006</c:v>
                </c:pt>
                <c:pt idx="3">
                  <c:v>参考書
児童文学の本
P&lt;0.001</c:v>
                </c:pt>
              </c:strCache>
            </c:strRef>
          </c:cat>
          <c:val>
            <c:numRef>
              <c:f>結果!$N$14:$Q$14</c:f>
              <c:numCache>
                <c:formatCode>General</c:formatCode>
                <c:ptCount val="4"/>
                <c:pt idx="0">
                  <c:v>35.5</c:v>
                </c:pt>
                <c:pt idx="1">
                  <c:v>56.4</c:v>
                </c:pt>
                <c:pt idx="2">
                  <c:v>77.3</c:v>
                </c:pt>
                <c:pt idx="3">
                  <c:v>75.5</c:v>
                </c:pt>
              </c:numCache>
            </c:numRef>
          </c:val>
          <c:extLst>
            <c:ext xmlns:c16="http://schemas.microsoft.com/office/drawing/2014/chart" uri="{C3380CC4-5D6E-409C-BE32-E72D297353CC}">
              <c16:uniqueId val="{00000000-4D22-4A9C-867B-737C125D2BBD}"/>
            </c:ext>
          </c:extLst>
        </c:ser>
        <c:ser>
          <c:idx val="1"/>
          <c:order val="1"/>
          <c:tx>
            <c:strRef>
              <c:f>結果!$M$13</c:f>
              <c:strCache>
                <c:ptCount val="1"/>
                <c:pt idx="0">
                  <c:v>非貧困群</c:v>
                </c:pt>
              </c:strCache>
            </c:strRef>
          </c:tx>
          <c:spPr>
            <a:solidFill>
              <a:schemeClr val="tx2"/>
            </a:solidFill>
            <a:ln>
              <a:noFill/>
            </a:ln>
          </c:spPr>
          <c:invertIfNegative val="0"/>
          <c:dLbls>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結果!$N$12:$Q$12</c:f>
              <c:strCache>
                <c:ptCount val="4"/>
                <c:pt idx="0">
                  <c:v>子ども部屋
P=0.015</c:v>
                </c:pt>
                <c:pt idx="1">
                  <c:v>専用の机
P=0.011</c:v>
                </c:pt>
                <c:pt idx="2">
                  <c:v>学習スペース
P=0.006</c:v>
                </c:pt>
                <c:pt idx="3">
                  <c:v>参考書
児童文学の本
P&lt;0.001</c:v>
                </c:pt>
              </c:strCache>
            </c:strRef>
          </c:cat>
          <c:val>
            <c:numRef>
              <c:f>結果!$N$13:$Q$13</c:f>
              <c:numCache>
                <c:formatCode>0.0</c:formatCode>
                <c:ptCount val="4"/>
                <c:pt idx="0">
                  <c:v>48.2</c:v>
                </c:pt>
                <c:pt idx="1">
                  <c:v>68.900000000000006</c:v>
                </c:pt>
                <c:pt idx="2">
                  <c:v>87.3</c:v>
                </c:pt>
                <c:pt idx="3">
                  <c:v>89.2</c:v>
                </c:pt>
              </c:numCache>
            </c:numRef>
          </c:val>
          <c:extLst>
            <c:ext xmlns:c16="http://schemas.microsoft.com/office/drawing/2014/chart" uri="{C3380CC4-5D6E-409C-BE32-E72D297353CC}">
              <c16:uniqueId val="{00000001-4D22-4A9C-867B-737C125D2BBD}"/>
            </c:ext>
          </c:extLst>
        </c:ser>
        <c:dLbls>
          <c:showLegendKey val="0"/>
          <c:showVal val="0"/>
          <c:showCatName val="0"/>
          <c:showSerName val="0"/>
          <c:showPercent val="0"/>
          <c:showBubbleSize val="0"/>
        </c:dLbls>
        <c:gapWidth val="150"/>
        <c:axId val="164449280"/>
        <c:axId val="164467456"/>
      </c:barChart>
      <c:catAx>
        <c:axId val="164449280"/>
        <c:scaling>
          <c:orientation val="minMax"/>
        </c:scaling>
        <c:delete val="0"/>
        <c:axPos val="b"/>
        <c:numFmt formatCode="General" sourceLinked="0"/>
        <c:majorTickMark val="out"/>
        <c:minorTickMark val="none"/>
        <c:tickLblPos val="nextTo"/>
        <c:txPr>
          <a:bodyPr/>
          <a:lstStyle/>
          <a:p>
            <a:pPr>
              <a:defRPr sz="1600"/>
            </a:pPr>
            <a:endParaRPr lang="ja-JP"/>
          </a:p>
        </c:txPr>
        <c:crossAx val="164467456"/>
        <c:crosses val="autoZero"/>
        <c:auto val="1"/>
        <c:lblAlgn val="ctr"/>
        <c:lblOffset val="100"/>
        <c:noMultiLvlLbl val="0"/>
      </c:catAx>
      <c:valAx>
        <c:axId val="164467456"/>
        <c:scaling>
          <c:orientation val="minMax"/>
        </c:scaling>
        <c:delete val="0"/>
        <c:axPos val="l"/>
        <c:majorGridlines/>
        <c:title>
          <c:tx>
            <c:rich>
              <a:bodyPr rot="0" vert="wordArtVertRtl"/>
              <a:lstStyle/>
              <a:p>
                <a:pPr>
                  <a:defRPr sz="1600"/>
                </a:pPr>
                <a:r>
                  <a:rPr lang="ja-JP" altLang="en-US" sz="1600" dirty="0"/>
                  <a:t>（％）</a:t>
                </a:r>
              </a:p>
            </c:rich>
          </c:tx>
          <c:overlay val="0"/>
        </c:title>
        <c:numFmt formatCode="General" sourceLinked="0"/>
        <c:majorTickMark val="out"/>
        <c:minorTickMark val="none"/>
        <c:tickLblPos val="nextTo"/>
        <c:txPr>
          <a:bodyPr/>
          <a:lstStyle/>
          <a:p>
            <a:pPr>
              <a:defRPr sz="1600"/>
            </a:pPr>
            <a:endParaRPr lang="ja-JP"/>
          </a:p>
        </c:txPr>
        <c:crossAx val="164449280"/>
        <c:crosses val="autoZero"/>
        <c:crossBetween val="between"/>
        <c:majorUnit val="20"/>
      </c:valAx>
    </c:plotArea>
    <c:legend>
      <c:legendPos val="b"/>
      <c:layout>
        <c:manualLayout>
          <c:xMode val="edge"/>
          <c:yMode val="edge"/>
          <c:x val="0.35049734561095286"/>
          <c:y val="0.93876451988318221"/>
          <c:w val="0.37468653323787554"/>
          <c:h val="6.1235392522760154E-2"/>
        </c:manualLayout>
      </c:layout>
      <c:overlay val="0"/>
      <c:txPr>
        <a:bodyPr/>
        <a:lstStyle/>
        <a:p>
          <a:pPr>
            <a:defRPr sz="2000"/>
          </a:pPr>
          <a:endParaRPr lang="ja-JP"/>
        </a:p>
      </c:txPr>
    </c:legend>
    <c:plotVisOnly val="1"/>
    <c:dispBlanksAs val="gap"/>
    <c:showDLblsOverMax val="0"/>
  </c:chart>
  <c:spPr>
    <a:solidFill>
      <a:schemeClr val="bg1"/>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結果!$M$18</c:f>
              <c:strCache>
                <c:ptCount val="1"/>
                <c:pt idx="0">
                  <c:v>貧困群</c:v>
                </c:pt>
              </c:strCache>
            </c:strRef>
          </c:tx>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結果!$N$16:$P$16</c:f>
              <c:strCache>
                <c:ptCount val="3"/>
                <c:pt idx="0">
                  <c:v>学習塾
習い事
P=0.001</c:v>
                </c:pt>
                <c:pt idx="1">
                  <c:v>スポーツクラブ
子ども会
P=0.003</c:v>
                </c:pt>
                <c:pt idx="2">
                  <c:v>友人が
自宅に
P=0.056</c:v>
                </c:pt>
              </c:strCache>
            </c:strRef>
          </c:cat>
          <c:val>
            <c:numRef>
              <c:f>結果!$N$18:$P$18</c:f>
              <c:numCache>
                <c:formatCode>General</c:formatCode>
                <c:ptCount val="3"/>
                <c:pt idx="0">
                  <c:v>54.5</c:v>
                </c:pt>
                <c:pt idx="1">
                  <c:v>49.1</c:v>
                </c:pt>
                <c:pt idx="2">
                  <c:v>37.299999999999997</c:v>
                </c:pt>
              </c:numCache>
            </c:numRef>
          </c:val>
          <c:extLst>
            <c:ext xmlns:c16="http://schemas.microsoft.com/office/drawing/2014/chart" uri="{C3380CC4-5D6E-409C-BE32-E72D297353CC}">
              <c16:uniqueId val="{00000000-975A-4E1E-B20C-D43542AF21A6}"/>
            </c:ext>
          </c:extLst>
        </c:ser>
        <c:ser>
          <c:idx val="0"/>
          <c:order val="1"/>
          <c:tx>
            <c:strRef>
              <c:f>結果!$M$17</c:f>
              <c:strCache>
                <c:ptCount val="1"/>
                <c:pt idx="0">
                  <c:v>非貧困群</c:v>
                </c:pt>
              </c:strCache>
            </c:strRef>
          </c:tx>
          <c:invertIfNegative val="0"/>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結果!$N$16:$P$16</c:f>
              <c:strCache>
                <c:ptCount val="3"/>
                <c:pt idx="0">
                  <c:v>学習塾
習い事
P=0.001</c:v>
                </c:pt>
                <c:pt idx="1">
                  <c:v>スポーツクラブ
子ども会
P=0.003</c:v>
                </c:pt>
                <c:pt idx="2">
                  <c:v>友人が
自宅に
P=0.056</c:v>
                </c:pt>
              </c:strCache>
            </c:strRef>
          </c:cat>
          <c:val>
            <c:numRef>
              <c:f>結果!$N$17:$P$17</c:f>
              <c:numCache>
                <c:formatCode>0.0</c:formatCode>
                <c:ptCount val="3"/>
                <c:pt idx="0">
                  <c:v>70.900000000000006</c:v>
                </c:pt>
                <c:pt idx="1">
                  <c:v>64</c:v>
                </c:pt>
                <c:pt idx="2">
                  <c:v>47.4</c:v>
                </c:pt>
              </c:numCache>
            </c:numRef>
          </c:val>
          <c:extLst>
            <c:ext xmlns:c16="http://schemas.microsoft.com/office/drawing/2014/chart" uri="{C3380CC4-5D6E-409C-BE32-E72D297353CC}">
              <c16:uniqueId val="{00000001-975A-4E1E-B20C-D43542AF21A6}"/>
            </c:ext>
          </c:extLst>
        </c:ser>
        <c:dLbls>
          <c:showLegendKey val="0"/>
          <c:showVal val="0"/>
          <c:showCatName val="0"/>
          <c:showSerName val="0"/>
          <c:showPercent val="0"/>
          <c:showBubbleSize val="0"/>
        </c:dLbls>
        <c:gapWidth val="150"/>
        <c:axId val="164600064"/>
        <c:axId val="164614144"/>
      </c:barChart>
      <c:catAx>
        <c:axId val="164600064"/>
        <c:scaling>
          <c:orientation val="minMax"/>
        </c:scaling>
        <c:delete val="0"/>
        <c:axPos val="b"/>
        <c:numFmt formatCode="General" sourceLinked="0"/>
        <c:majorTickMark val="out"/>
        <c:minorTickMark val="none"/>
        <c:tickLblPos val="nextTo"/>
        <c:txPr>
          <a:bodyPr/>
          <a:lstStyle/>
          <a:p>
            <a:pPr>
              <a:defRPr sz="1600"/>
            </a:pPr>
            <a:endParaRPr lang="ja-JP"/>
          </a:p>
        </c:txPr>
        <c:crossAx val="164614144"/>
        <c:crosses val="autoZero"/>
        <c:auto val="1"/>
        <c:lblAlgn val="ctr"/>
        <c:lblOffset val="100"/>
        <c:noMultiLvlLbl val="0"/>
      </c:catAx>
      <c:valAx>
        <c:axId val="164614144"/>
        <c:scaling>
          <c:orientation val="minMax"/>
          <c:max val="100"/>
        </c:scaling>
        <c:delete val="0"/>
        <c:axPos val="l"/>
        <c:majorGridlines/>
        <c:title>
          <c:tx>
            <c:rich>
              <a:bodyPr rot="0" vert="wordArtVertRtl"/>
              <a:lstStyle/>
              <a:p>
                <a:pPr>
                  <a:defRPr/>
                </a:pPr>
                <a:r>
                  <a:rPr lang="ja-JP" altLang="en-US" sz="1600" dirty="0"/>
                  <a:t>（％）</a:t>
                </a:r>
              </a:p>
            </c:rich>
          </c:tx>
          <c:overlay val="0"/>
        </c:title>
        <c:numFmt formatCode="General" sourceLinked="0"/>
        <c:majorTickMark val="out"/>
        <c:minorTickMark val="none"/>
        <c:tickLblPos val="nextTo"/>
        <c:txPr>
          <a:bodyPr/>
          <a:lstStyle/>
          <a:p>
            <a:pPr>
              <a:defRPr sz="1600"/>
            </a:pPr>
            <a:endParaRPr lang="ja-JP"/>
          </a:p>
        </c:txPr>
        <c:crossAx val="164600064"/>
        <c:crosses val="autoZero"/>
        <c:crossBetween val="between"/>
        <c:majorUnit val="20"/>
      </c:valAx>
    </c:plotArea>
    <c:legend>
      <c:legendPos val="b"/>
      <c:overlay val="0"/>
      <c:txPr>
        <a:bodyPr/>
        <a:lstStyle/>
        <a:p>
          <a:pPr>
            <a:defRPr sz="1800"/>
          </a:pPr>
          <a:endParaRPr lang="ja-JP"/>
        </a:p>
      </c:txPr>
    </c:legend>
    <c:plotVisOnly val="1"/>
    <c:dispBlanksAs val="gap"/>
    <c:showDLblsOverMax val="0"/>
  </c:chart>
  <c:spPr>
    <a:solidFill>
      <a:schemeClr val="bg1"/>
    </a:solidFill>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結果!$M$10</c:f>
              <c:strCache>
                <c:ptCount val="1"/>
                <c:pt idx="0">
                  <c:v>貧困群</c:v>
                </c:pt>
              </c:strCache>
            </c:strRef>
          </c:tx>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結果!$N$8:$S$8</c:f>
              <c:strCache>
                <c:ptCount val="6"/>
                <c:pt idx="0">
                  <c:v>家族で
P=0.023</c:v>
                </c:pt>
                <c:pt idx="1">
                  <c:v>ケーキで
P=0.33</c:v>
                </c:pt>
                <c:pt idx="2">
                  <c:v>特別な料理で
P=1</c:v>
                </c:pt>
                <c:pt idx="3">
                  <c:v>外食
P=0.992</c:v>
                </c:pt>
                <c:pt idx="4">
                  <c:v>プレゼント
P=0.822</c:v>
                </c:pt>
                <c:pt idx="5">
                  <c:v>祝えなかった
P=1</c:v>
                </c:pt>
              </c:strCache>
            </c:strRef>
          </c:cat>
          <c:val>
            <c:numRef>
              <c:f>結果!$N$10:$S$10</c:f>
              <c:numCache>
                <c:formatCode>0.0</c:formatCode>
                <c:ptCount val="6"/>
                <c:pt idx="0">
                  <c:v>83.6</c:v>
                </c:pt>
                <c:pt idx="1">
                  <c:v>75.5</c:v>
                </c:pt>
                <c:pt idx="2">
                  <c:v>40</c:v>
                </c:pt>
                <c:pt idx="3">
                  <c:v>24.5</c:v>
                </c:pt>
                <c:pt idx="4">
                  <c:v>71.8</c:v>
                </c:pt>
                <c:pt idx="5">
                  <c:v>0.9</c:v>
                </c:pt>
              </c:numCache>
            </c:numRef>
          </c:val>
          <c:extLst>
            <c:ext xmlns:c16="http://schemas.microsoft.com/office/drawing/2014/chart" uri="{C3380CC4-5D6E-409C-BE32-E72D297353CC}">
              <c16:uniqueId val="{00000000-E5CF-4272-8440-02FFCA5A4987}"/>
            </c:ext>
          </c:extLst>
        </c:ser>
        <c:ser>
          <c:idx val="0"/>
          <c:order val="1"/>
          <c:tx>
            <c:strRef>
              <c:f>結果!$M$9</c:f>
              <c:strCache>
                <c:ptCount val="1"/>
                <c:pt idx="0">
                  <c:v>非貧困群</c:v>
                </c:pt>
              </c:strCache>
            </c:strRef>
          </c:tx>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結果!$N$8:$S$8</c:f>
              <c:strCache>
                <c:ptCount val="6"/>
                <c:pt idx="0">
                  <c:v>家族で
P=0.023</c:v>
                </c:pt>
                <c:pt idx="1">
                  <c:v>ケーキで
P=0.33</c:v>
                </c:pt>
                <c:pt idx="2">
                  <c:v>特別な料理で
P=1</c:v>
                </c:pt>
                <c:pt idx="3">
                  <c:v>外食
P=0.992</c:v>
                </c:pt>
                <c:pt idx="4">
                  <c:v>プレゼント
P=0.822</c:v>
                </c:pt>
                <c:pt idx="5">
                  <c:v>祝えなかった
P=1</c:v>
                </c:pt>
              </c:strCache>
            </c:strRef>
          </c:cat>
          <c:val>
            <c:numRef>
              <c:f>結果!$N$9:$S$9</c:f>
              <c:numCache>
                <c:formatCode>0.0</c:formatCode>
                <c:ptCount val="6"/>
                <c:pt idx="0">
                  <c:v>90.9</c:v>
                </c:pt>
                <c:pt idx="1">
                  <c:v>79.900000000000006</c:v>
                </c:pt>
                <c:pt idx="2">
                  <c:v>40</c:v>
                </c:pt>
                <c:pt idx="3">
                  <c:v>24</c:v>
                </c:pt>
                <c:pt idx="4">
                  <c:v>73.3</c:v>
                </c:pt>
                <c:pt idx="5">
                  <c:v>0.7</c:v>
                </c:pt>
              </c:numCache>
            </c:numRef>
          </c:val>
          <c:extLst>
            <c:ext xmlns:c16="http://schemas.microsoft.com/office/drawing/2014/chart" uri="{C3380CC4-5D6E-409C-BE32-E72D297353CC}">
              <c16:uniqueId val="{00000001-E5CF-4272-8440-02FFCA5A4987}"/>
            </c:ext>
          </c:extLst>
        </c:ser>
        <c:dLbls>
          <c:showLegendKey val="0"/>
          <c:showVal val="0"/>
          <c:showCatName val="0"/>
          <c:showSerName val="0"/>
          <c:showPercent val="0"/>
          <c:showBubbleSize val="0"/>
        </c:dLbls>
        <c:gapWidth val="150"/>
        <c:axId val="164680448"/>
        <c:axId val="164681984"/>
      </c:barChart>
      <c:catAx>
        <c:axId val="164680448"/>
        <c:scaling>
          <c:orientation val="minMax"/>
        </c:scaling>
        <c:delete val="0"/>
        <c:axPos val="b"/>
        <c:numFmt formatCode="General" sourceLinked="0"/>
        <c:majorTickMark val="out"/>
        <c:minorTickMark val="none"/>
        <c:tickLblPos val="nextTo"/>
        <c:txPr>
          <a:bodyPr/>
          <a:lstStyle/>
          <a:p>
            <a:pPr>
              <a:defRPr sz="1600"/>
            </a:pPr>
            <a:endParaRPr lang="ja-JP"/>
          </a:p>
        </c:txPr>
        <c:crossAx val="164681984"/>
        <c:crosses val="autoZero"/>
        <c:auto val="1"/>
        <c:lblAlgn val="ctr"/>
        <c:lblOffset val="100"/>
        <c:noMultiLvlLbl val="0"/>
      </c:catAx>
      <c:valAx>
        <c:axId val="164681984"/>
        <c:scaling>
          <c:orientation val="minMax"/>
        </c:scaling>
        <c:delete val="0"/>
        <c:axPos val="l"/>
        <c:majorGridlines/>
        <c:title>
          <c:tx>
            <c:rich>
              <a:bodyPr rot="0" vert="wordArtVertRtl"/>
              <a:lstStyle/>
              <a:p>
                <a:pPr>
                  <a:defRPr/>
                </a:pPr>
                <a:r>
                  <a:rPr lang="ja-JP" altLang="en-US" sz="1600" dirty="0"/>
                  <a:t>（％）</a:t>
                </a:r>
              </a:p>
            </c:rich>
          </c:tx>
          <c:overlay val="0"/>
        </c:title>
        <c:numFmt formatCode="General" sourceLinked="0"/>
        <c:majorTickMark val="out"/>
        <c:minorTickMark val="none"/>
        <c:tickLblPos val="nextTo"/>
        <c:txPr>
          <a:bodyPr/>
          <a:lstStyle/>
          <a:p>
            <a:pPr>
              <a:defRPr sz="1800"/>
            </a:pPr>
            <a:endParaRPr lang="ja-JP"/>
          </a:p>
        </c:txPr>
        <c:crossAx val="164680448"/>
        <c:crosses val="autoZero"/>
        <c:crossBetween val="between"/>
        <c:majorUnit val="20"/>
      </c:valAx>
    </c:plotArea>
    <c:legend>
      <c:legendPos val="b"/>
      <c:overlay val="0"/>
      <c:txPr>
        <a:bodyPr/>
        <a:lstStyle/>
        <a:p>
          <a:pPr>
            <a:defRPr sz="1800"/>
          </a:pPr>
          <a:endParaRPr lang="ja-JP"/>
        </a:p>
      </c:txPr>
    </c:legend>
    <c:plotVisOnly val="1"/>
    <c:dispBlanksAs val="gap"/>
    <c:showDLblsOverMax val="0"/>
  </c:chart>
  <c:spPr>
    <a:solidFill>
      <a:schemeClr val="bg1"/>
    </a:solidFill>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結果!$M$28</c:f>
              <c:strCache>
                <c:ptCount val="1"/>
                <c:pt idx="0">
                  <c:v>貧困群</c:v>
                </c:pt>
              </c:strCache>
            </c:strRef>
          </c:tx>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結果!$N$26:$R$26</c:f>
              <c:strCache>
                <c:ptCount val="5"/>
                <c:pt idx="0">
                  <c:v>新品
P=0.007</c:v>
                </c:pt>
                <c:pt idx="1">
                  <c:v>お下がり
P=0.234</c:v>
                </c:pt>
                <c:pt idx="2">
                  <c:v>家族共有
P=0.575</c:v>
                </c:pt>
                <c:pt idx="3">
                  <c:v>買わない
P=0.789</c:v>
                </c:pt>
                <c:pt idx="4">
                  <c:v>持っていない
P=0.042</c:v>
                </c:pt>
              </c:strCache>
            </c:strRef>
          </c:cat>
          <c:val>
            <c:numRef>
              <c:f>結果!$N$28:$R$28</c:f>
              <c:numCache>
                <c:formatCode>General</c:formatCode>
                <c:ptCount val="5"/>
                <c:pt idx="0">
                  <c:v>62.7</c:v>
                </c:pt>
                <c:pt idx="1">
                  <c:v>21.8</c:v>
                </c:pt>
                <c:pt idx="2">
                  <c:v>3.6</c:v>
                </c:pt>
                <c:pt idx="3">
                  <c:v>1.8</c:v>
                </c:pt>
                <c:pt idx="4">
                  <c:v>11.8</c:v>
                </c:pt>
              </c:numCache>
            </c:numRef>
          </c:val>
          <c:extLst>
            <c:ext xmlns:c16="http://schemas.microsoft.com/office/drawing/2014/chart" uri="{C3380CC4-5D6E-409C-BE32-E72D297353CC}">
              <c16:uniqueId val="{00000000-05B7-46F2-A101-F32A249ED10B}"/>
            </c:ext>
          </c:extLst>
        </c:ser>
        <c:ser>
          <c:idx val="0"/>
          <c:order val="1"/>
          <c:tx>
            <c:strRef>
              <c:f>結果!$M$27</c:f>
              <c:strCache>
                <c:ptCount val="1"/>
                <c:pt idx="0">
                  <c:v>非貧困群</c:v>
                </c:pt>
              </c:strCache>
            </c:strRef>
          </c:tx>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結果!$N$26:$R$26</c:f>
              <c:strCache>
                <c:ptCount val="5"/>
                <c:pt idx="0">
                  <c:v>新品
P=0.007</c:v>
                </c:pt>
                <c:pt idx="1">
                  <c:v>お下がり
P=0.234</c:v>
                </c:pt>
                <c:pt idx="2">
                  <c:v>家族共有
P=0.575</c:v>
                </c:pt>
                <c:pt idx="3">
                  <c:v>買わない
P=0.789</c:v>
                </c:pt>
                <c:pt idx="4">
                  <c:v>持っていない
P=0.042</c:v>
                </c:pt>
              </c:strCache>
            </c:strRef>
          </c:cat>
          <c:val>
            <c:numRef>
              <c:f>結果!$N$27:$R$27</c:f>
              <c:numCache>
                <c:formatCode>0.0</c:formatCode>
                <c:ptCount val="5"/>
                <c:pt idx="0">
                  <c:v>75.099999999999994</c:v>
                </c:pt>
                <c:pt idx="1">
                  <c:v>16.8</c:v>
                </c:pt>
                <c:pt idx="2">
                  <c:v>2.2999999999999998</c:v>
                </c:pt>
                <c:pt idx="3">
                  <c:v>1</c:v>
                </c:pt>
                <c:pt idx="4">
                  <c:v>6.2</c:v>
                </c:pt>
              </c:numCache>
            </c:numRef>
          </c:val>
          <c:extLst>
            <c:ext xmlns:c16="http://schemas.microsoft.com/office/drawing/2014/chart" uri="{C3380CC4-5D6E-409C-BE32-E72D297353CC}">
              <c16:uniqueId val="{00000001-05B7-46F2-A101-F32A249ED10B}"/>
            </c:ext>
          </c:extLst>
        </c:ser>
        <c:dLbls>
          <c:showLegendKey val="0"/>
          <c:showVal val="0"/>
          <c:showCatName val="0"/>
          <c:showSerName val="0"/>
          <c:showPercent val="0"/>
          <c:showBubbleSize val="0"/>
        </c:dLbls>
        <c:gapWidth val="150"/>
        <c:axId val="186497664"/>
        <c:axId val="214438272"/>
      </c:barChart>
      <c:catAx>
        <c:axId val="186497664"/>
        <c:scaling>
          <c:orientation val="minMax"/>
        </c:scaling>
        <c:delete val="0"/>
        <c:axPos val="b"/>
        <c:numFmt formatCode="General" sourceLinked="0"/>
        <c:majorTickMark val="out"/>
        <c:minorTickMark val="none"/>
        <c:tickLblPos val="nextTo"/>
        <c:txPr>
          <a:bodyPr/>
          <a:lstStyle/>
          <a:p>
            <a:pPr>
              <a:defRPr sz="1600"/>
            </a:pPr>
            <a:endParaRPr lang="ja-JP"/>
          </a:p>
        </c:txPr>
        <c:crossAx val="214438272"/>
        <c:crosses val="autoZero"/>
        <c:auto val="1"/>
        <c:lblAlgn val="ctr"/>
        <c:lblOffset val="100"/>
        <c:noMultiLvlLbl val="0"/>
      </c:catAx>
      <c:valAx>
        <c:axId val="214438272"/>
        <c:scaling>
          <c:orientation val="minMax"/>
          <c:max val="100"/>
        </c:scaling>
        <c:delete val="0"/>
        <c:axPos val="l"/>
        <c:majorGridlines/>
        <c:title>
          <c:tx>
            <c:rich>
              <a:bodyPr rot="0" vert="wordArtVertRtl"/>
              <a:lstStyle/>
              <a:p>
                <a:pPr>
                  <a:defRPr sz="1600"/>
                </a:pPr>
                <a:r>
                  <a:rPr lang="ja-JP" altLang="en-US" sz="1600" dirty="0"/>
                  <a:t>（％）</a:t>
                </a:r>
                <a:endParaRPr lang="en-US" altLang="ja-JP" sz="1600" dirty="0"/>
              </a:p>
            </c:rich>
          </c:tx>
          <c:overlay val="0"/>
        </c:title>
        <c:numFmt formatCode="General" sourceLinked="1"/>
        <c:majorTickMark val="out"/>
        <c:minorTickMark val="none"/>
        <c:tickLblPos val="nextTo"/>
        <c:txPr>
          <a:bodyPr/>
          <a:lstStyle/>
          <a:p>
            <a:pPr>
              <a:defRPr sz="1600"/>
            </a:pPr>
            <a:endParaRPr lang="ja-JP"/>
          </a:p>
        </c:txPr>
        <c:crossAx val="186497664"/>
        <c:crosses val="autoZero"/>
        <c:crossBetween val="between"/>
      </c:valAx>
    </c:plotArea>
    <c:legend>
      <c:legendPos val="b"/>
      <c:overlay val="0"/>
      <c:txPr>
        <a:bodyPr/>
        <a:lstStyle/>
        <a:p>
          <a:pPr>
            <a:defRPr sz="1800"/>
          </a:pPr>
          <a:endParaRPr lang="ja-JP"/>
        </a:p>
      </c:txPr>
    </c:legend>
    <c:plotVisOnly val="1"/>
    <c:dispBlanksAs val="gap"/>
    <c:showDLblsOverMax val="0"/>
  </c:chart>
  <c:spPr>
    <a:solidFill>
      <a:schemeClr val="bg1"/>
    </a:solidFill>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結果!$M$23</c:f>
              <c:strCache>
                <c:ptCount val="1"/>
                <c:pt idx="0">
                  <c:v>貧困群</c:v>
                </c:pt>
              </c:strCache>
            </c:strRef>
          </c:tx>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結果!$N$21:$S$21</c:f>
              <c:strCache>
                <c:ptCount val="6"/>
                <c:pt idx="0">
                  <c:v>個人PC
P=0.664</c:v>
                </c:pt>
                <c:pt idx="1">
                  <c:v>共有PC
P&lt;0.001</c:v>
                </c:pt>
                <c:pt idx="2">
                  <c:v>個人
タブレット
P=1</c:v>
                </c:pt>
                <c:pt idx="3">
                  <c:v>共有
タブレット
P=0.944</c:v>
                </c:pt>
                <c:pt idx="4">
                  <c:v>個人携帯
P=0.794</c:v>
                </c:pt>
                <c:pt idx="5">
                  <c:v>ネットに
接続不可
P=0.275</c:v>
                </c:pt>
              </c:strCache>
            </c:strRef>
          </c:cat>
          <c:val>
            <c:numRef>
              <c:f>結果!$N$23:$S$23</c:f>
              <c:numCache>
                <c:formatCode>General</c:formatCode>
                <c:ptCount val="6"/>
                <c:pt idx="0">
                  <c:v>2.7</c:v>
                </c:pt>
                <c:pt idx="1">
                  <c:v>7.3</c:v>
                </c:pt>
                <c:pt idx="2">
                  <c:v>10.9</c:v>
                </c:pt>
                <c:pt idx="3">
                  <c:v>38.200000000000003</c:v>
                </c:pt>
                <c:pt idx="4">
                  <c:v>20.9</c:v>
                </c:pt>
                <c:pt idx="5">
                  <c:v>26.4</c:v>
                </c:pt>
              </c:numCache>
            </c:numRef>
          </c:val>
          <c:extLst>
            <c:ext xmlns:c16="http://schemas.microsoft.com/office/drawing/2014/chart" uri="{C3380CC4-5D6E-409C-BE32-E72D297353CC}">
              <c16:uniqueId val="{00000000-F31A-4D28-A32F-BC975B95227A}"/>
            </c:ext>
          </c:extLst>
        </c:ser>
        <c:ser>
          <c:idx val="0"/>
          <c:order val="1"/>
          <c:tx>
            <c:strRef>
              <c:f>結果!$M$22</c:f>
              <c:strCache>
                <c:ptCount val="1"/>
                <c:pt idx="0">
                  <c:v>非貧困群</c:v>
                </c:pt>
              </c:strCache>
            </c:strRef>
          </c:tx>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結果!$N$21:$S$21</c:f>
              <c:strCache>
                <c:ptCount val="6"/>
                <c:pt idx="0">
                  <c:v>個人PC
P=0.664</c:v>
                </c:pt>
                <c:pt idx="1">
                  <c:v>共有PC
P&lt;0.001</c:v>
                </c:pt>
                <c:pt idx="2">
                  <c:v>個人
タブレット
P=1</c:v>
                </c:pt>
                <c:pt idx="3">
                  <c:v>共有
タブレット
P=0.944</c:v>
                </c:pt>
                <c:pt idx="4">
                  <c:v>個人携帯
P=0.794</c:v>
                </c:pt>
                <c:pt idx="5">
                  <c:v>ネットに
接続不可
P=0.275</c:v>
                </c:pt>
              </c:strCache>
            </c:strRef>
          </c:cat>
          <c:val>
            <c:numRef>
              <c:f>結果!$N$22:$S$22</c:f>
              <c:numCache>
                <c:formatCode>0.0</c:formatCode>
                <c:ptCount val="6"/>
                <c:pt idx="0">
                  <c:v>1.6</c:v>
                </c:pt>
                <c:pt idx="1">
                  <c:v>22.5</c:v>
                </c:pt>
                <c:pt idx="2">
                  <c:v>11</c:v>
                </c:pt>
                <c:pt idx="3">
                  <c:v>39</c:v>
                </c:pt>
                <c:pt idx="4">
                  <c:v>19.399999999999999</c:v>
                </c:pt>
                <c:pt idx="5">
                  <c:v>21.3</c:v>
                </c:pt>
              </c:numCache>
            </c:numRef>
          </c:val>
          <c:extLst>
            <c:ext xmlns:c16="http://schemas.microsoft.com/office/drawing/2014/chart" uri="{C3380CC4-5D6E-409C-BE32-E72D297353CC}">
              <c16:uniqueId val="{00000001-F31A-4D28-A32F-BC975B95227A}"/>
            </c:ext>
          </c:extLst>
        </c:ser>
        <c:dLbls>
          <c:showLegendKey val="0"/>
          <c:showVal val="0"/>
          <c:showCatName val="0"/>
          <c:showSerName val="0"/>
          <c:showPercent val="0"/>
          <c:showBubbleSize val="0"/>
        </c:dLbls>
        <c:gapWidth val="150"/>
        <c:axId val="229835904"/>
        <c:axId val="229837440"/>
      </c:barChart>
      <c:catAx>
        <c:axId val="229835904"/>
        <c:scaling>
          <c:orientation val="minMax"/>
        </c:scaling>
        <c:delete val="0"/>
        <c:axPos val="b"/>
        <c:numFmt formatCode="General" sourceLinked="0"/>
        <c:majorTickMark val="out"/>
        <c:minorTickMark val="none"/>
        <c:tickLblPos val="nextTo"/>
        <c:txPr>
          <a:bodyPr/>
          <a:lstStyle/>
          <a:p>
            <a:pPr>
              <a:defRPr sz="1600"/>
            </a:pPr>
            <a:endParaRPr lang="ja-JP"/>
          </a:p>
        </c:txPr>
        <c:crossAx val="229837440"/>
        <c:crosses val="autoZero"/>
        <c:auto val="1"/>
        <c:lblAlgn val="ctr"/>
        <c:lblOffset val="100"/>
        <c:noMultiLvlLbl val="0"/>
      </c:catAx>
      <c:valAx>
        <c:axId val="229837440"/>
        <c:scaling>
          <c:orientation val="minMax"/>
          <c:max val="50"/>
        </c:scaling>
        <c:delete val="0"/>
        <c:axPos val="l"/>
        <c:majorGridlines/>
        <c:title>
          <c:tx>
            <c:rich>
              <a:bodyPr rot="0" vert="wordArtVertRtl"/>
              <a:lstStyle/>
              <a:p>
                <a:pPr>
                  <a:defRPr sz="1200"/>
                </a:pPr>
                <a:r>
                  <a:rPr lang="ja-JP" altLang="en-US" sz="1200" dirty="0"/>
                  <a:t>（％）</a:t>
                </a:r>
              </a:p>
            </c:rich>
          </c:tx>
          <c:overlay val="0"/>
        </c:title>
        <c:numFmt formatCode="General" sourceLinked="1"/>
        <c:majorTickMark val="out"/>
        <c:minorTickMark val="none"/>
        <c:tickLblPos val="nextTo"/>
        <c:txPr>
          <a:bodyPr/>
          <a:lstStyle/>
          <a:p>
            <a:pPr>
              <a:defRPr sz="1600"/>
            </a:pPr>
            <a:endParaRPr lang="ja-JP"/>
          </a:p>
        </c:txPr>
        <c:crossAx val="229835904"/>
        <c:crosses val="autoZero"/>
        <c:crossBetween val="between"/>
        <c:majorUnit val="10"/>
        <c:minorUnit val="5"/>
      </c:valAx>
    </c:plotArea>
    <c:legend>
      <c:legendPos val="b"/>
      <c:overlay val="0"/>
      <c:txPr>
        <a:bodyPr/>
        <a:lstStyle/>
        <a:p>
          <a:pPr>
            <a:defRPr sz="1600"/>
          </a:pPr>
          <a:endParaRPr lang="ja-JP"/>
        </a:p>
      </c:txPr>
    </c:legend>
    <c:plotVisOnly val="1"/>
    <c:dispBlanksAs val="gap"/>
    <c:showDLblsOverMax val="0"/>
  </c:chart>
  <c:spPr>
    <a:solidFill>
      <a:schemeClr val="bg1"/>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0.85526</cdr:x>
      <cdr:y>0.93242</cdr:y>
    </cdr:from>
    <cdr:to>
      <cdr:x>1</cdr:x>
      <cdr:y>1</cdr:y>
    </cdr:to>
    <cdr:sp macro="" textlink="">
      <cdr:nvSpPr>
        <cdr:cNvPr id="2" name="テキスト ボックス 2"/>
        <cdr:cNvSpPr txBox="1"/>
      </cdr:nvSpPr>
      <cdr:spPr>
        <a:xfrm xmlns:a="http://schemas.openxmlformats.org/drawingml/2006/main">
          <a:off x="7766050" y="6345277"/>
          <a:ext cx="121443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el-GR" altLang="ja-JP" dirty="0"/>
            <a:t>Χ</a:t>
          </a:r>
          <a:r>
            <a:rPr kumimoji="1" lang="en-US" altLang="ja-JP" dirty="0"/>
            <a:t>2</a:t>
          </a:r>
          <a:r>
            <a:rPr kumimoji="1" lang="ja-JP" altLang="en-US" dirty="0"/>
            <a:t>乗検定</a:t>
          </a:r>
        </a:p>
      </cdr:txBody>
    </cdr:sp>
  </cdr:relSizeAnchor>
</c:userShapes>
</file>

<file path=ppt/drawings/drawing2.xml><?xml version="1.0" encoding="utf-8"?>
<c:userShapes xmlns:c="http://schemas.openxmlformats.org/drawingml/2006/chart">
  <cdr:relSizeAnchor xmlns:cdr="http://schemas.openxmlformats.org/drawingml/2006/chartDrawing">
    <cdr:from>
      <cdr:x>0.8601</cdr:x>
      <cdr:y>0.92946</cdr:y>
    </cdr:from>
    <cdr:to>
      <cdr:x>1</cdr:x>
      <cdr:y>1</cdr:y>
    </cdr:to>
    <cdr:sp macro="" textlink="">
      <cdr:nvSpPr>
        <cdr:cNvPr id="2" name="テキスト ボックス 2"/>
        <cdr:cNvSpPr txBox="1"/>
      </cdr:nvSpPr>
      <cdr:spPr>
        <a:xfrm xmlns:a="http://schemas.openxmlformats.org/drawingml/2006/main">
          <a:off x="7766050" y="6345277"/>
          <a:ext cx="121443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el-GR" altLang="ja-JP" dirty="0"/>
            <a:t>Χ</a:t>
          </a:r>
          <a:r>
            <a:rPr kumimoji="1" lang="en-US" altLang="ja-JP" dirty="0"/>
            <a:t>2</a:t>
          </a:r>
          <a:r>
            <a:rPr kumimoji="1" lang="ja-JP" altLang="en-US" dirty="0"/>
            <a:t>乗検定</a:t>
          </a:r>
        </a:p>
      </cdr:txBody>
    </cdr:sp>
  </cdr:relSizeAnchor>
</c:userShapes>
</file>

<file path=ppt/drawings/drawing3.xml><?xml version="1.0" encoding="utf-8"?>
<c:userShapes xmlns:c="http://schemas.openxmlformats.org/drawingml/2006/chart">
  <cdr:relSizeAnchor xmlns:cdr="http://schemas.openxmlformats.org/drawingml/2006/chartDrawing">
    <cdr:from>
      <cdr:x>0.86441</cdr:x>
      <cdr:y>0.93485</cdr:y>
    </cdr:from>
    <cdr:to>
      <cdr:x>1</cdr:x>
      <cdr:y>1</cdr:y>
    </cdr:to>
    <cdr:sp macro="" textlink="">
      <cdr:nvSpPr>
        <cdr:cNvPr id="2" name="テキスト ボックス 2"/>
        <cdr:cNvSpPr txBox="1"/>
      </cdr:nvSpPr>
      <cdr:spPr>
        <a:xfrm xmlns:a="http://schemas.openxmlformats.org/drawingml/2006/main">
          <a:off x="7766050" y="6345277"/>
          <a:ext cx="121443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el-GR" altLang="ja-JP" dirty="0"/>
            <a:t>Χ</a:t>
          </a:r>
          <a:r>
            <a:rPr kumimoji="1" lang="en-US" altLang="ja-JP" dirty="0"/>
            <a:t>2</a:t>
          </a:r>
          <a:r>
            <a:rPr kumimoji="1" lang="ja-JP" altLang="en-US" dirty="0"/>
            <a:t>乗検定</a:t>
          </a:r>
        </a:p>
      </cdr:txBody>
    </cdr:sp>
  </cdr:relSizeAnchor>
</c:userShapes>
</file>

<file path=ppt/drawings/drawing4.xml><?xml version="1.0" encoding="utf-8"?>
<c:userShapes xmlns:c="http://schemas.openxmlformats.org/drawingml/2006/chart">
  <cdr:relSizeAnchor xmlns:cdr="http://schemas.openxmlformats.org/drawingml/2006/chartDrawing">
    <cdr:from>
      <cdr:x>0.85957</cdr:x>
      <cdr:y>0.93497</cdr:y>
    </cdr:from>
    <cdr:to>
      <cdr:x>1</cdr:x>
      <cdr:y>1</cdr:y>
    </cdr:to>
    <cdr:sp macro="" textlink="">
      <cdr:nvSpPr>
        <cdr:cNvPr id="2" name="テキスト ボックス 2"/>
        <cdr:cNvSpPr txBox="1"/>
      </cdr:nvSpPr>
      <cdr:spPr>
        <a:xfrm xmlns:a="http://schemas.openxmlformats.org/drawingml/2006/main">
          <a:off x="7766050" y="6345277"/>
          <a:ext cx="121443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el-GR" altLang="ja-JP" dirty="0"/>
            <a:t>Χ</a:t>
          </a:r>
          <a:r>
            <a:rPr kumimoji="1" lang="en-US" altLang="ja-JP" dirty="0"/>
            <a:t>2</a:t>
          </a:r>
          <a:r>
            <a:rPr kumimoji="1" lang="ja-JP" altLang="en-US" dirty="0"/>
            <a:t>乗検定</a:t>
          </a:r>
        </a:p>
      </cdr:txBody>
    </cdr:sp>
  </cdr:relSizeAnchor>
</c:userShapes>
</file>

<file path=ppt/drawings/drawing5.xml><?xml version="1.0" encoding="utf-8"?>
<c:userShapes xmlns:c="http://schemas.openxmlformats.org/drawingml/2006/chart">
  <cdr:relSizeAnchor xmlns:cdr="http://schemas.openxmlformats.org/drawingml/2006/chartDrawing">
    <cdr:from>
      <cdr:x>0.86323</cdr:x>
      <cdr:y>0.93459</cdr:y>
    </cdr:from>
    <cdr:to>
      <cdr:x>1</cdr:x>
      <cdr:y>1</cdr:y>
    </cdr:to>
    <cdr:sp macro="" textlink="">
      <cdr:nvSpPr>
        <cdr:cNvPr id="2" name="テキスト ボックス 2"/>
        <cdr:cNvSpPr txBox="1"/>
      </cdr:nvSpPr>
      <cdr:spPr>
        <a:xfrm xmlns:a="http://schemas.openxmlformats.org/drawingml/2006/main">
          <a:off x="7766050" y="6345277"/>
          <a:ext cx="121443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el-GR" altLang="ja-JP" dirty="0"/>
            <a:t>Χ</a:t>
          </a:r>
          <a:r>
            <a:rPr kumimoji="1" lang="en-US" altLang="ja-JP" dirty="0"/>
            <a:t>2</a:t>
          </a:r>
          <a:r>
            <a:rPr kumimoji="1" lang="ja-JP" altLang="en-US" dirty="0"/>
            <a:t>乗検定</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6564DD4B-D1DD-4BC7-8C21-954CDD65C240}" type="datetimeFigureOut">
              <a:rPr kumimoji="1" lang="ja-JP" altLang="en-US" smtClean="0"/>
              <a:t>2021/3/8</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F5498F3D-B4A9-4DA1-9974-D7B0D57E3CC1}" type="slidenum">
              <a:rPr kumimoji="1" lang="ja-JP" altLang="en-US" smtClean="0"/>
              <a:t>‹#›</a:t>
            </a:fld>
            <a:endParaRPr kumimoji="1" lang="ja-JP" altLang="en-US"/>
          </a:p>
        </p:txBody>
      </p:sp>
    </p:spTree>
    <p:extLst>
      <p:ext uri="{BB962C8B-B14F-4D97-AF65-F5344CB8AC3E}">
        <p14:creationId xmlns:p14="http://schemas.microsoft.com/office/powerpoint/2010/main" val="12326414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よろしくお願いしたします。</a:t>
            </a:r>
            <a:endParaRPr kumimoji="1" lang="en-US" altLang="ja-JP" dirty="0"/>
          </a:p>
          <a:p>
            <a:r>
              <a:rPr kumimoji="1" lang="ja-JP" altLang="en-US" dirty="0"/>
              <a:t>統計方法について再検討を行ったため、抄録の内容と一部変更しております。</a:t>
            </a:r>
            <a:endParaRPr kumimoji="1" lang="en-US" altLang="ja-JP" dirty="0"/>
          </a:p>
          <a:p>
            <a:r>
              <a:rPr kumimoji="1" lang="ja-JP" altLang="en-US" dirty="0"/>
              <a:t>ご了承ください。</a:t>
            </a:r>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1</a:t>
            </a:fld>
            <a:endParaRPr kumimoji="1" lang="ja-JP" altLang="en-US"/>
          </a:p>
        </p:txBody>
      </p:sp>
    </p:spTree>
    <p:extLst>
      <p:ext uri="{BB962C8B-B14F-4D97-AF65-F5344CB8AC3E}">
        <p14:creationId xmlns:p14="http://schemas.microsoft.com/office/powerpoint/2010/main" val="105646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対象者の世帯人数と世帯所得の分布と貧困群と境界群・非貧困群の関係を示したものです。</a:t>
            </a:r>
            <a:endParaRPr kumimoji="1" lang="en-US" altLang="ja-JP" dirty="0"/>
          </a:p>
          <a:p>
            <a:r>
              <a:rPr kumimoji="1" lang="ja-JP" altLang="en-US" dirty="0"/>
              <a:t>黄色でしめしたところが、今回使用した貧困線である。</a:t>
            </a:r>
            <a:endParaRPr kumimoji="1" lang="en-US" altLang="ja-JP" dirty="0"/>
          </a:p>
          <a:p>
            <a:r>
              <a:rPr kumimoji="1" lang="ja-JP" altLang="en-US" dirty="0"/>
              <a:t>非貧困群は</a:t>
            </a:r>
            <a:r>
              <a:rPr kumimoji="1" lang="en-US" altLang="ja-JP" dirty="0"/>
              <a:t>971</a:t>
            </a:r>
            <a:r>
              <a:rPr kumimoji="1" lang="ja-JP" altLang="en-US" dirty="0"/>
              <a:t>世帯（</a:t>
            </a:r>
            <a:r>
              <a:rPr kumimoji="1" lang="en-US" altLang="ja-JP" dirty="0"/>
              <a:t>82.4</a:t>
            </a:r>
            <a:r>
              <a:rPr kumimoji="1" lang="ja-JP" altLang="en-US" dirty="0"/>
              <a:t>％）、境界群は</a:t>
            </a:r>
            <a:r>
              <a:rPr kumimoji="1" lang="en-US" altLang="ja-JP" dirty="0"/>
              <a:t>98</a:t>
            </a:r>
            <a:r>
              <a:rPr kumimoji="1" lang="ja-JP" altLang="en-US" dirty="0"/>
              <a:t>世帯で</a:t>
            </a:r>
            <a:r>
              <a:rPr kumimoji="1" lang="en-US" altLang="ja-JP" dirty="0"/>
              <a:t>8.3</a:t>
            </a:r>
            <a:r>
              <a:rPr kumimoji="1" lang="ja-JP" altLang="en-US" dirty="0"/>
              <a:t>％、貧困群は</a:t>
            </a:r>
            <a:r>
              <a:rPr kumimoji="1" lang="en-US" altLang="ja-JP" dirty="0"/>
              <a:t>110</a:t>
            </a:r>
            <a:r>
              <a:rPr kumimoji="1" lang="ja-JP" altLang="en-US" dirty="0"/>
              <a:t>世帯で</a:t>
            </a:r>
            <a:r>
              <a:rPr kumimoji="1" lang="en-US" altLang="ja-JP" dirty="0"/>
              <a:t>9.3</a:t>
            </a:r>
            <a:r>
              <a:rPr kumimoji="1" lang="ja-JP" altLang="en-US" dirty="0"/>
              <a:t>％であった。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10</a:t>
            </a:fld>
            <a:endParaRPr kumimoji="1" lang="ja-JP" altLang="en-US"/>
          </a:p>
        </p:txBody>
      </p:sp>
    </p:spTree>
    <p:extLst>
      <p:ext uri="{BB962C8B-B14F-4D97-AF65-F5344CB8AC3E}">
        <p14:creationId xmlns:p14="http://schemas.microsoft.com/office/powerpoint/2010/main" val="122977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対象者の背景では、子どもの年齢・性別では有意差はなかった。貧困群では回答者が母親である割合が多く、年齢も若い傾向がみられた。</a:t>
            </a:r>
            <a:endParaRPr kumimoji="1" lang="en-US" altLang="ja-JP" dirty="0"/>
          </a:p>
          <a:p>
            <a:r>
              <a:rPr kumimoji="1" lang="ja-JP" altLang="en-US" dirty="0"/>
              <a:t>さらに、ひとり親世帯、祖父母との同居世帯、両親とも低学歴で、その雇用も非正規雇用である割合が有意に高かった。</a:t>
            </a:r>
            <a:endParaRPr kumimoji="1" lang="en-US" altLang="ja-JP" dirty="0"/>
          </a:p>
          <a:p>
            <a:r>
              <a:rPr kumimoji="1" lang="ja-JP" altLang="en-US" dirty="0"/>
              <a:t>さきの武内の報告と同様な傾向が見られている。</a:t>
            </a:r>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11</a:t>
            </a:fld>
            <a:endParaRPr kumimoji="1" lang="ja-JP" altLang="en-US"/>
          </a:p>
        </p:txBody>
      </p:sp>
    </p:spTree>
    <p:extLst>
      <p:ext uri="{BB962C8B-B14F-4D97-AF65-F5344CB8AC3E}">
        <p14:creationId xmlns:p14="http://schemas.microsoft.com/office/powerpoint/2010/main" val="168619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貧困群では、朝食食べる割合が少なく、肉か魚を毎日食べる、野菜を毎日食べる割合が少ないことがわかった。先の武内の報告では、貧困世帯では母親の肥満とやせが多い傾向がみられたことは、このような食生活が関係していることが示唆される。また、今回はデータを示していないが、子どもの肥満も貧困世帯で多い傾向がみられている。</a:t>
            </a:r>
          </a:p>
          <a:p>
            <a:endParaRPr kumimoji="1" lang="en-US" altLang="ja-JP" dirty="0"/>
          </a:p>
          <a:p>
            <a:endParaRPr kumimoji="1" lang="en-US" altLang="ja-JP" dirty="0"/>
          </a:p>
          <a:p>
            <a:r>
              <a:rPr kumimoji="1" lang="ja-JP" altLang="en-US" dirty="0"/>
              <a:t>小学校</a:t>
            </a:r>
            <a:r>
              <a:rPr kumimoji="1" lang="en-US" altLang="ja-JP" dirty="0"/>
              <a:t>5</a:t>
            </a:r>
            <a:r>
              <a:rPr kumimoji="1" lang="ja-JP" altLang="en-US" dirty="0"/>
              <a:t>年生の児とその保護者を対象にした硲野らの調査では、世帯収入が貧困基準以下の世帯の子どもは、朝食、野菜、外食の摂取頻度が低いが、肉や魚の摂取頻度には有意差がないことが示されている。本調査とは、朝食摂取と野菜摂取の点では、一致しているが、肉や魚の摂取に関しては乖離がみられている。その要因については、更なる検討が必要である。</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12</a:t>
            </a:fld>
            <a:endParaRPr kumimoji="1" lang="ja-JP" altLang="en-US"/>
          </a:p>
        </p:txBody>
      </p:sp>
    </p:spTree>
    <p:extLst>
      <p:ext uri="{BB962C8B-B14F-4D97-AF65-F5344CB8AC3E}">
        <p14:creationId xmlns:p14="http://schemas.microsoft.com/office/powerpoint/2010/main" val="268833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貧困群では、子ども部屋、専用の学習机、学習スペースが少なく、教科書以外の参考者や児童文学の本を所持している割合が少ないことが分かった。このような学習環境が子どもたちの学力にも影響が与えているのではないかと考えられた。</a:t>
            </a:r>
            <a:r>
              <a:rPr kumimoji="1" lang="en-US" altLang="ja-JP" dirty="0"/>
              <a:t>2013</a:t>
            </a:r>
            <a:r>
              <a:rPr kumimoji="1" lang="ja-JP" altLang="en-US" dirty="0"/>
              <a:t>年度の全国学力テストの結果をもとにした調査では、世帯収入の多寡で学力テストの正答率に約</a:t>
            </a:r>
            <a:r>
              <a:rPr kumimoji="1" lang="en-US" altLang="ja-JP" dirty="0"/>
              <a:t>20%</a:t>
            </a:r>
            <a:r>
              <a:rPr kumimoji="1" lang="ja-JP" altLang="en-US" dirty="0"/>
              <a:t>の開きがあり、世帯収入の低い家庭の子どもほど、学力テストの正答率が低いことがしめされている。</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13</a:t>
            </a:fld>
            <a:endParaRPr kumimoji="1" lang="ja-JP" altLang="en-US"/>
          </a:p>
        </p:txBody>
      </p:sp>
    </p:spTree>
    <p:extLst>
      <p:ext uri="{BB962C8B-B14F-4D97-AF65-F5344CB8AC3E}">
        <p14:creationId xmlns:p14="http://schemas.microsoft.com/office/powerpoint/2010/main" val="939637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貧困群では、学習塾や習い事、スポーツクラブや子ども会への参加をする割合が少ないことが分かった。</a:t>
            </a:r>
            <a:endParaRPr kumimoji="1" lang="en-US" altLang="ja-JP" dirty="0"/>
          </a:p>
          <a:p>
            <a:r>
              <a:rPr kumimoji="1" lang="ja-JP" altLang="en-US" dirty="0"/>
              <a:t>文科省が行っている「子どもの学習費調査」によれば、世帯収入が多くなれば「補助学習費（塾などの費用）」「学校外活動費（スポーツクラブなと）」が多くなる傾向が報告されている。</a:t>
            </a:r>
            <a:endParaRPr kumimoji="1" lang="en-US" altLang="ja-JP" dirty="0"/>
          </a:p>
          <a:p>
            <a:r>
              <a:rPr kumimoji="1" lang="ja-JP" altLang="en-US" dirty="0"/>
              <a:t>学習面や様々な社会体験などの面での格差が生じる可能性が示唆された。</a:t>
            </a:r>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14</a:t>
            </a:fld>
            <a:endParaRPr kumimoji="1" lang="ja-JP" altLang="en-US"/>
          </a:p>
        </p:txBody>
      </p:sp>
    </p:spTree>
    <p:extLst>
      <p:ext uri="{BB962C8B-B14F-4D97-AF65-F5344CB8AC3E}">
        <p14:creationId xmlns:p14="http://schemas.microsoft.com/office/powerpoint/2010/main" val="1055033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誕生日に家族で一緒に祝える割合が貧困世帯では少ないことがわかった。</a:t>
            </a:r>
            <a:endParaRPr kumimoji="1" lang="en-US" altLang="ja-JP" dirty="0"/>
          </a:p>
          <a:p>
            <a:r>
              <a:rPr kumimoji="1" lang="ja-JP" altLang="en-US" dirty="0"/>
              <a:t>貧困世帯では、非正規雇用で働く両親の割合が多く、子どもと一緒に過ごす時間が少なかったことが要因かもしれない。</a:t>
            </a:r>
            <a:endParaRPr kumimoji="1" lang="en-US" altLang="ja-JP" dirty="0"/>
          </a:p>
          <a:p>
            <a:r>
              <a:rPr kumimoji="1" lang="ja-JP" altLang="en-US" dirty="0"/>
              <a:t>ケーキや特別な料理、外食の有無、プレゼントの有無には有意差はなかった。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15</a:t>
            </a:fld>
            <a:endParaRPr kumimoji="1" lang="ja-JP" altLang="en-US"/>
          </a:p>
        </p:txBody>
      </p:sp>
    </p:spTree>
    <p:extLst>
      <p:ext uri="{BB962C8B-B14F-4D97-AF65-F5344CB8AC3E}">
        <p14:creationId xmlns:p14="http://schemas.microsoft.com/office/powerpoint/2010/main" val="2848485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自転車の保有に関しては、貧困群では「新品の自転車を買ってもらえる」割合が少なく、自転車を持っていない子どもの割合が多いことが分かった。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16</a:t>
            </a:fld>
            <a:endParaRPr kumimoji="1" lang="ja-JP" altLang="en-US"/>
          </a:p>
        </p:txBody>
      </p:sp>
    </p:spTree>
    <p:extLst>
      <p:ext uri="{BB962C8B-B14F-4D97-AF65-F5344CB8AC3E}">
        <p14:creationId xmlns:p14="http://schemas.microsoft.com/office/powerpoint/2010/main" val="2595561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貧困群では、家族で共有するパソコンを持っている割合が少なかったが、その他の</a:t>
            </a:r>
            <a:r>
              <a:rPr kumimoji="1" lang="en-US" altLang="ja-JP" dirty="0"/>
              <a:t>ICT</a:t>
            </a:r>
            <a:r>
              <a:rPr kumimoji="1" lang="ja-JP" altLang="en-US" dirty="0"/>
              <a:t>機器の所有に関しては有意差はなかった。</a:t>
            </a:r>
            <a:endParaRPr kumimoji="1" lang="en-US" altLang="ja-JP" dirty="0"/>
          </a:p>
          <a:p>
            <a:r>
              <a:rPr kumimoji="1" lang="ja-JP" altLang="en-US" dirty="0"/>
              <a:t>ネットへの接続に関しては有意差はなかった。ができない世帯が貧困群では</a:t>
            </a:r>
            <a:r>
              <a:rPr kumimoji="1" lang="en-US" altLang="ja-JP" dirty="0"/>
              <a:t>26.4</a:t>
            </a:r>
            <a:r>
              <a:rPr kumimoji="1" lang="ja-JP" altLang="en-US" dirty="0"/>
              <a:t>％と</a:t>
            </a:r>
            <a:r>
              <a:rPr kumimoji="1" lang="en-US" altLang="ja-JP" dirty="0"/>
              <a:t>4</a:t>
            </a:r>
            <a:r>
              <a:rPr kumimoji="1" lang="ja-JP" altLang="en-US" dirty="0"/>
              <a:t>人に一人、非貧困群では</a:t>
            </a:r>
            <a:r>
              <a:rPr kumimoji="1" lang="en-US" altLang="ja-JP" dirty="0"/>
              <a:t>21.3</a:t>
            </a:r>
            <a:r>
              <a:rPr kumimoji="1" lang="ja-JP" altLang="en-US" dirty="0"/>
              <a:t>％と</a:t>
            </a:r>
            <a:r>
              <a:rPr kumimoji="1" lang="en-US" altLang="ja-JP" dirty="0"/>
              <a:t>5</a:t>
            </a:r>
            <a:r>
              <a:rPr kumimoji="1" lang="ja-JP" altLang="en-US" dirty="0"/>
              <a:t>人に一人の割合でいた。</a:t>
            </a:r>
            <a:endParaRPr kumimoji="1" lang="en-US" altLang="ja-JP" dirty="0"/>
          </a:p>
          <a:p>
            <a:r>
              <a:rPr kumimoji="1" lang="ja-JP" altLang="en-US" dirty="0"/>
              <a:t>昨年の小中学校の一斉休校で、子どもたちの学ぶ機会を保障する方法としてオンラインでの学習が検討された。民間の調査会社が行ったオンライン授業の実施率は、</a:t>
            </a:r>
            <a:r>
              <a:rPr kumimoji="1" lang="en-US" altLang="ja-JP" dirty="0"/>
              <a:t>15.5</a:t>
            </a:r>
            <a:r>
              <a:rPr kumimoji="1" lang="ja-JP" altLang="en-US" dirty="0"/>
              <a:t>％であった。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17</a:t>
            </a:fld>
            <a:endParaRPr kumimoji="1" lang="ja-JP" altLang="en-US"/>
          </a:p>
        </p:txBody>
      </p:sp>
    </p:spTree>
    <p:extLst>
      <p:ext uri="{BB962C8B-B14F-4D97-AF65-F5344CB8AC3E}">
        <p14:creationId xmlns:p14="http://schemas.microsoft.com/office/powerpoint/2010/main" val="1110060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小中学生の食生活および剥奪指標について、貧困世帯と非貧困世帯の比較を行った。</a:t>
            </a:r>
          </a:p>
          <a:p>
            <a:r>
              <a:rPr kumimoji="1" lang="ja-JP" altLang="en-US" dirty="0"/>
              <a:t>「食生活」「学習環境」「放課後の過ごし方」「自転車の保有状況」において、貧困世帯は非貧困世帯に比べて困難な状況であることがわかった。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18</a:t>
            </a:fld>
            <a:endParaRPr kumimoji="1" lang="ja-JP" altLang="en-US"/>
          </a:p>
        </p:txBody>
      </p:sp>
    </p:spTree>
    <p:extLst>
      <p:ext uri="{BB962C8B-B14F-4D97-AF65-F5344CB8AC3E}">
        <p14:creationId xmlns:p14="http://schemas.microsoft.com/office/powerpoint/2010/main" val="231009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日本小児科学会の定める利益相反に関する開示事項はありません。</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2</a:t>
            </a:fld>
            <a:endParaRPr kumimoji="1" lang="ja-JP" altLang="en-US"/>
          </a:p>
        </p:txBody>
      </p:sp>
    </p:spTree>
    <p:extLst>
      <p:ext uri="{BB962C8B-B14F-4D97-AF65-F5344CB8AC3E}">
        <p14:creationId xmlns:p14="http://schemas.microsoft.com/office/powerpoint/2010/main" val="371356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018071-1A8F-A943-8E5C-C4C0208CA56F}" type="slidenum">
              <a:rPr lang="en-GB" smtClean="0"/>
              <a:t>3</a:t>
            </a:fld>
            <a:endParaRPr lang="en-GB"/>
          </a:p>
        </p:txBody>
      </p:sp>
    </p:spTree>
    <p:extLst>
      <p:ext uri="{BB962C8B-B14F-4D97-AF65-F5344CB8AC3E}">
        <p14:creationId xmlns:p14="http://schemas.microsoft.com/office/powerpoint/2010/main" val="179022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貧困に関する指標として、絶対的貧困や相対的貧困などの金銭的指標が馴染みが深い。しかし、金銭的指標は、学習支援などの現物給付や家族の介護などの非金銭的な負担が反映されない、資産やローンなどの負債が反映されないなどの問題を抱えており、生活水準そのものを示しているとは言えないという制約を抱えていることが指摘されている。金銭的指標のみでは貧困を十分に把握できないとの認識が広がってきている</a:t>
            </a:r>
            <a:r>
              <a:rPr kumimoji="1" lang="ja-JP" altLang="en-US" dirty="0" err="1"/>
              <a:t>。。</a:t>
            </a:r>
            <a:r>
              <a:rPr kumimoji="1" lang="ja-JP" altLang="en-US" dirty="0"/>
              <a:t>このような背景から、貧困に関する指標には金銭的指標に加え、物質的剥奪指標や教育機会、健康、社会参加等、貧困の非金銭的な側面を捉える指標を追加し、貧困を多面的に捉える動きが見られる。物質的はく奪指標とはその国で典型的に保持・享受するものとされている財・サービスの欠如を示す指標であり、</a:t>
            </a:r>
            <a:r>
              <a:rPr kumimoji="1" lang="en-US" altLang="ja-JP" dirty="0"/>
              <a:t>EU</a:t>
            </a:r>
            <a:r>
              <a:rPr kumimoji="1" lang="ja-JP" altLang="en-US" dirty="0"/>
              <a:t>やユニセフなどで独自の指標が作成されている。</a:t>
            </a:r>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4</a:t>
            </a:fld>
            <a:endParaRPr kumimoji="1" lang="ja-JP" altLang="en-US"/>
          </a:p>
        </p:txBody>
      </p:sp>
    </p:spTree>
    <p:extLst>
      <p:ext uri="{BB962C8B-B14F-4D97-AF65-F5344CB8AC3E}">
        <p14:creationId xmlns:p14="http://schemas.microsoft.com/office/powerpoint/2010/main" val="61534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スライドで示しているのは、ユニセフ・イノチェンティ研究所の「レポート・カード</a:t>
            </a:r>
            <a:r>
              <a:rPr kumimoji="1" lang="en-US" altLang="ja-JP" sz="1200" b="0" i="0" kern="1200" dirty="0">
                <a:solidFill>
                  <a:schemeClr val="tx1"/>
                </a:solidFill>
                <a:effectLst/>
                <a:latin typeface="+mn-lt"/>
                <a:ea typeface="+mn-ea"/>
                <a:cs typeface="+mn-cs"/>
              </a:rPr>
              <a:t>10 </a:t>
            </a:r>
            <a:r>
              <a:rPr kumimoji="1" lang="ja-JP" altLang="en-US" sz="1200" b="0" i="0" kern="1200" dirty="0">
                <a:solidFill>
                  <a:schemeClr val="tx1"/>
                </a:solidFill>
                <a:effectLst/>
                <a:latin typeface="+mn-lt"/>
                <a:ea typeface="+mn-ea"/>
                <a:cs typeface="+mn-cs"/>
              </a:rPr>
              <a:t>先進国の子供の貧困」で採用された「子どもの物質的剥奪指標」の</a:t>
            </a:r>
            <a:r>
              <a:rPr kumimoji="1" lang="en-US" altLang="ja-JP" sz="1200" b="0" i="0" kern="1200" dirty="0">
                <a:solidFill>
                  <a:schemeClr val="tx1"/>
                </a:solidFill>
                <a:effectLst/>
                <a:latin typeface="+mn-lt"/>
                <a:ea typeface="+mn-ea"/>
                <a:cs typeface="+mn-cs"/>
              </a:rPr>
              <a:t>14</a:t>
            </a:r>
            <a:r>
              <a:rPr kumimoji="1" lang="ja-JP" altLang="en-US" sz="1200" b="0" i="0" kern="1200" dirty="0">
                <a:solidFill>
                  <a:schemeClr val="tx1"/>
                </a:solidFill>
                <a:effectLst/>
                <a:latin typeface="+mn-lt"/>
                <a:ea typeface="+mn-ea"/>
                <a:cs typeface="+mn-cs"/>
              </a:rPr>
              <a:t>項目です。</a:t>
            </a:r>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5</a:t>
            </a:fld>
            <a:endParaRPr kumimoji="1" lang="ja-JP" altLang="en-US"/>
          </a:p>
        </p:txBody>
      </p:sp>
    </p:spTree>
    <p:extLst>
      <p:ext uri="{BB962C8B-B14F-4D97-AF65-F5344CB8AC3E}">
        <p14:creationId xmlns:p14="http://schemas.microsoft.com/office/powerpoint/2010/main" val="421484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これらの指標のうち、カキ色で示した</a:t>
            </a:r>
            <a:r>
              <a:rPr kumimoji="1" lang="en-US" altLang="ja-JP" dirty="0"/>
              <a:t>9</a:t>
            </a:r>
            <a:r>
              <a:rPr kumimoji="1" lang="ja-JP" altLang="en-US" dirty="0"/>
              <a:t>項目、食生活・学習環境・自転車の保有・インターネット環境・誕生日の過ごし方などに関して、貧困世帯と非貧困世帯における比較をおこなったので、報告します。</a:t>
            </a:r>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6</a:t>
            </a:fld>
            <a:endParaRPr kumimoji="1" lang="ja-JP" altLang="en-US"/>
          </a:p>
        </p:txBody>
      </p:sp>
    </p:spTree>
    <p:extLst>
      <p:ext uri="{BB962C8B-B14F-4D97-AF65-F5344CB8AC3E}">
        <p14:creationId xmlns:p14="http://schemas.microsoft.com/office/powerpoint/2010/main" val="1530559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日本民主医療機関連合会に加盟している医療機関には、医療生活協同組合、友の会・互助会などの地域住民組織がある。これらの組織を総称して、共同組織と呼んでいる。今回、私たちは民医連内の共同組織への加入者世帯および小児科通院患者のうち、小学</a:t>
            </a:r>
            <a:r>
              <a:rPr kumimoji="1" lang="en-US" altLang="ja-JP" dirty="0"/>
              <a:t>1</a:t>
            </a:r>
            <a:r>
              <a:rPr kumimoji="1" lang="ja-JP" altLang="en-US" dirty="0"/>
              <a:t>年生から中学</a:t>
            </a:r>
            <a:r>
              <a:rPr kumimoji="1" lang="en-US" altLang="ja-JP" dirty="0"/>
              <a:t>3</a:t>
            </a:r>
            <a:r>
              <a:rPr kumimoji="1" lang="ja-JP" altLang="en-US" dirty="0"/>
              <a:t>年生までの児を持つ保護者を対象にした。調査期間は、</a:t>
            </a:r>
            <a:r>
              <a:rPr kumimoji="1" lang="en-US" altLang="ja-JP" dirty="0"/>
              <a:t>2019</a:t>
            </a:r>
            <a:r>
              <a:rPr kumimoji="1" lang="ja-JP" altLang="en-US" dirty="0"/>
              <a:t>年</a:t>
            </a:r>
            <a:r>
              <a:rPr kumimoji="1" lang="en-US" altLang="ja-JP" dirty="0"/>
              <a:t>6</a:t>
            </a:r>
            <a:r>
              <a:rPr kumimoji="1" lang="ja-JP" altLang="en-US" dirty="0"/>
              <a:t>月から</a:t>
            </a:r>
            <a:r>
              <a:rPr kumimoji="1" lang="en-US" altLang="ja-JP" dirty="0"/>
              <a:t>7</a:t>
            </a:r>
            <a:r>
              <a:rPr kumimoji="1" lang="ja-JP" altLang="en-US" dirty="0"/>
              <a:t>月の</a:t>
            </a:r>
            <a:r>
              <a:rPr kumimoji="1" lang="en-US" altLang="ja-JP" dirty="0"/>
              <a:t>2</a:t>
            </a:r>
            <a:r>
              <a:rPr kumimoji="1" lang="ja-JP" altLang="en-US" dirty="0"/>
              <a:t>か月間とした。</a:t>
            </a:r>
          </a:p>
          <a:p>
            <a:endParaRPr kumimoji="1" lang="en-US" altLang="ja-JP" dirty="0"/>
          </a:p>
          <a:p>
            <a:r>
              <a:rPr kumimoji="1" lang="ja-JP" altLang="en-US" dirty="0"/>
              <a:t>アンケートは、児の保護者に対してスマートフォンアプリを利用したインターネットによる自己記入式質問調査を行った。質問調査画面は、全世帯共通の画面、</a:t>
            </a:r>
            <a:r>
              <a:rPr kumimoji="1" lang="en-US" altLang="ja-JP" dirty="0"/>
              <a:t>3</a:t>
            </a:r>
            <a:r>
              <a:rPr kumimoji="1" lang="ja-JP" altLang="en-US" dirty="0"/>
              <a:t>歳から就学までの子どもに関する画面、小中学生の子どもに関する画面と</a:t>
            </a:r>
            <a:r>
              <a:rPr kumimoji="1" lang="en-US" altLang="ja-JP" dirty="0"/>
              <a:t>10</a:t>
            </a:r>
            <a:r>
              <a:rPr kumimoji="1" lang="ja-JP" altLang="en-US" dirty="0"/>
              <a:t>歳以上の子どもが回答する画面の４つに分かれている。</a:t>
            </a:r>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7</a:t>
            </a:fld>
            <a:endParaRPr kumimoji="1" lang="ja-JP" altLang="en-US"/>
          </a:p>
        </p:txBody>
      </p:sp>
    </p:spTree>
    <p:extLst>
      <p:ext uri="{BB962C8B-B14F-4D97-AF65-F5344CB8AC3E}">
        <p14:creationId xmlns:p14="http://schemas.microsoft.com/office/powerpoint/2010/main" val="2048356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本調査における貧困の定義は、</a:t>
            </a:r>
            <a:r>
              <a:rPr kumimoji="1" lang="en-US" altLang="ja-JP" dirty="0"/>
              <a:t>2016</a:t>
            </a:r>
            <a:r>
              <a:rPr kumimoji="1" lang="ja-JP" altLang="en-US" dirty="0"/>
              <a:t>年国民生活基礎調査の世帯人数別の貧困線を参考に、政府が作成した換算式をもとに税込所得による世帯人数別の貧困線を設定した。貧困線を含む所得区分を境界群とし、境界群より下層を貧困群、境界群より上層を非貧困群と定義した。また、世帯収入が不明な場合でも、生活保護を受給している世帯は貧困群とした。</a:t>
            </a:r>
          </a:p>
        </p:txBody>
      </p:sp>
      <p:sp>
        <p:nvSpPr>
          <p:cNvPr id="4" name="スライド番号プレースホルダー 3"/>
          <p:cNvSpPr>
            <a:spLocks noGrp="1"/>
          </p:cNvSpPr>
          <p:nvPr>
            <p:ph type="sldNum" sz="quarter" idx="10"/>
          </p:nvPr>
        </p:nvSpPr>
        <p:spPr/>
        <p:txBody>
          <a:bodyPr/>
          <a:lstStyle/>
          <a:p>
            <a:fld id="{F5498F3D-B4A9-4DA1-9974-D7B0D57E3CC1}" type="slidenum">
              <a:rPr kumimoji="1" lang="ja-JP" altLang="en-US" smtClean="0"/>
              <a:t>8</a:t>
            </a:fld>
            <a:endParaRPr kumimoji="1" lang="ja-JP" altLang="en-US"/>
          </a:p>
        </p:txBody>
      </p:sp>
    </p:spTree>
    <p:extLst>
      <p:ext uri="{BB962C8B-B14F-4D97-AF65-F5344CB8AC3E}">
        <p14:creationId xmlns:p14="http://schemas.microsoft.com/office/powerpoint/2010/main" val="2635510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その結果</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45</a:t>
            </a:r>
            <a:r>
              <a:rPr kumimoji="1" lang="ja-JP" altLang="ja-JP" sz="1200" kern="1200" dirty="0">
                <a:solidFill>
                  <a:schemeClr val="tx1"/>
                </a:solidFill>
                <a:effectLst/>
                <a:latin typeface="+mn-lt"/>
                <a:ea typeface="+mn-ea"/>
                <a:cs typeface="+mn-cs"/>
              </a:rPr>
              <a:t>都道府県</a:t>
            </a:r>
            <a:r>
              <a:rPr kumimoji="1" lang="en-US" altLang="ja-JP" sz="1200" kern="1200" dirty="0">
                <a:solidFill>
                  <a:schemeClr val="tx1"/>
                </a:solidFill>
                <a:effectLst/>
                <a:latin typeface="+mn-lt"/>
                <a:ea typeface="+mn-ea"/>
                <a:cs typeface="+mn-cs"/>
              </a:rPr>
              <a:t>2,518</a:t>
            </a:r>
            <a:r>
              <a:rPr kumimoji="1" lang="ja-JP" altLang="ja-JP" sz="1200" kern="1200" dirty="0">
                <a:solidFill>
                  <a:schemeClr val="tx1"/>
                </a:solidFill>
                <a:effectLst/>
                <a:latin typeface="+mn-lt"/>
                <a:ea typeface="+mn-ea"/>
                <a:cs typeface="+mn-cs"/>
              </a:rPr>
              <a:t>世帯から回答が得られ、有効回答は</a:t>
            </a:r>
            <a:r>
              <a:rPr kumimoji="1" lang="en-US" altLang="ja-JP" sz="1200" kern="1200" dirty="0">
                <a:solidFill>
                  <a:schemeClr val="tx1"/>
                </a:solidFill>
                <a:effectLst/>
                <a:latin typeface="+mn-lt"/>
                <a:ea typeface="+mn-ea"/>
                <a:cs typeface="+mn-cs"/>
              </a:rPr>
              <a:t>2,398</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95%</a:t>
            </a:r>
            <a:r>
              <a:rPr kumimoji="1" lang="ja-JP" altLang="ja-JP" sz="1200" kern="1200" dirty="0">
                <a:solidFill>
                  <a:schemeClr val="tx1"/>
                </a:solidFill>
                <a:effectLst/>
                <a:latin typeface="+mn-lt"/>
                <a:ea typeface="+mn-ea"/>
                <a:cs typeface="+mn-cs"/>
              </a:rPr>
              <a:t>）で</a:t>
            </a:r>
            <a:r>
              <a:rPr kumimoji="1" lang="ja-JP" altLang="en-US" sz="1200" kern="1200" dirty="0">
                <a:solidFill>
                  <a:schemeClr val="tx1"/>
                </a:solidFill>
                <a:effectLst/>
                <a:latin typeface="+mn-lt"/>
                <a:ea typeface="+mn-ea"/>
                <a:cs typeface="+mn-cs"/>
              </a:rPr>
              <a:t>し</a:t>
            </a:r>
            <a:r>
              <a:rPr kumimoji="1" lang="ja-JP" altLang="ja-JP" sz="1200" kern="1200" dirty="0">
                <a:solidFill>
                  <a:schemeClr val="tx1"/>
                </a:solidFill>
                <a:effectLst/>
                <a:latin typeface="+mn-lt"/>
                <a:ea typeface="+mn-ea"/>
                <a:cs typeface="+mn-cs"/>
              </a:rPr>
              <a:t>た</a:t>
            </a:r>
            <a:r>
              <a:rPr kumimoji="1" lang="ja-JP" altLang="en-US" sz="1200" kern="1200" dirty="0">
                <a:solidFill>
                  <a:schemeClr val="tx1"/>
                </a:solidFill>
                <a:effectLst/>
                <a:latin typeface="+mn-lt"/>
                <a:ea typeface="+mn-ea"/>
                <a:cs typeface="+mn-cs"/>
              </a:rPr>
              <a:t>。このうち、小中学生の項目を答えたのが</a:t>
            </a:r>
            <a:r>
              <a:rPr kumimoji="1" lang="en-US" altLang="ja-JP" sz="1200" kern="1200" dirty="0">
                <a:solidFill>
                  <a:schemeClr val="tx1"/>
                </a:solidFill>
                <a:effectLst/>
                <a:latin typeface="+mn-lt"/>
                <a:ea typeface="+mn-ea"/>
                <a:cs typeface="+mn-cs"/>
              </a:rPr>
              <a:t>1237</a:t>
            </a:r>
            <a:r>
              <a:rPr kumimoji="1" lang="ja-JP" altLang="en-US" sz="1200" kern="1200" dirty="0">
                <a:solidFill>
                  <a:schemeClr val="tx1"/>
                </a:solidFill>
                <a:effectLst/>
                <a:latin typeface="+mn-lt"/>
                <a:ea typeface="+mn-ea"/>
                <a:cs typeface="+mn-cs"/>
              </a:rPr>
              <a:t>世帯。そのうち、児が高校生であったのが</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世帯、所得不明世帯が</a:t>
            </a:r>
            <a:r>
              <a:rPr kumimoji="1" lang="en-US" altLang="ja-JP" sz="1200" kern="1200" dirty="0">
                <a:solidFill>
                  <a:schemeClr val="tx1"/>
                </a:solidFill>
                <a:effectLst/>
                <a:latin typeface="+mn-lt"/>
                <a:ea typeface="+mn-ea"/>
                <a:cs typeface="+mn-cs"/>
              </a:rPr>
              <a:t>57</a:t>
            </a:r>
            <a:r>
              <a:rPr kumimoji="1" lang="ja-JP" altLang="en-US" sz="1200" kern="1200" dirty="0">
                <a:solidFill>
                  <a:schemeClr val="tx1"/>
                </a:solidFill>
                <a:effectLst/>
                <a:latin typeface="+mn-lt"/>
                <a:ea typeface="+mn-ea"/>
                <a:cs typeface="+mn-cs"/>
              </a:rPr>
              <a:t>世帯であったが、生活保護世帯と判明した</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世帯は調査対象とした。</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78018071-1A8F-A943-8E5C-C4C0208CA56F}" type="slidenum">
              <a:rPr lang="en-GB" smtClean="0"/>
              <a:t>9</a:t>
            </a:fld>
            <a:endParaRPr lang="en-GB"/>
          </a:p>
        </p:txBody>
      </p:sp>
    </p:spTree>
    <p:extLst>
      <p:ext uri="{BB962C8B-B14F-4D97-AF65-F5344CB8AC3E}">
        <p14:creationId xmlns:p14="http://schemas.microsoft.com/office/powerpoint/2010/main" val="234473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1987"/>
            <a:ext cx="7772400" cy="2387600"/>
          </a:xfrm>
          <a:noFill/>
        </p:spPr>
        <p:txBody>
          <a:bodyPr anchor="b"/>
          <a:lstStyle>
            <a:lvl1pPr marL="0" indent="0"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4395414"/>
            <a:ext cx="6858000" cy="165576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5657334-D9C7-48E8-B6AF-EEB18F38B131}" type="datetimeFigureOut">
              <a:rPr kumimoji="1" lang="ja-JP" altLang="en-US" smtClean="0"/>
              <a:t>2021/3/8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027CD7-8D1A-47D9-A83D-CD24C2B49BD3}" type="slidenum">
              <a:rPr kumimoji="1" lang="ja-JP" altLang="en-US" smtClean="0"/>
              <a:t>‹#›</a:t>
            </a:fld>
            <a:endParaRPr kumimoji="1" lang="ja-JP" altLang="en-US"/>
          </a:p>
        </p:txBody>
      </p:sp>
      <p:sp>
        <p:nvSpPr>
          <p:cNvPr id="8" name="テキスト プレースホルダー 7"/>
          <p:cNvSpPr>
            <a:spLocks noGrp="1"/>
          </p:cNvSpPr>
          <p:nvPr>
            <p:ph type="body" sz="quarter" idx="13"/>
          </p:nvPr>
        </p:nvSpPr>
        <p:spPr>
          <a:xfrm>
            <a:off x="5233307" y="791710"/>
            <a:ext cx="3551011" cy="343126"/>
          </a:xfrm>
        </p:spPr>
        <p:txBody>
          <a:bodyPr>
            <a:noAutofit/>
          </a:bodyPr>
          <a:lstStyle>
            <a:lvl1pPr algn="ctr">
              <a:defRPr sz="1800">
                <a:solidFill>
                  <a:schemeClr val="bg1"/>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07164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657334-D9C7-48E8-B6AF-EEB18F38B131}" type="datetimeFigureOut">
              <a:rPr kumimoji="1" lang="ja-JP" altLang="en-US" smtClean="0"/>
              <a:t>2021/3/8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027CD7-8D1A-47D9-A83D-CD24C2B49BD3}" type="slidenum">
              <a:rPr kumimoji="1" lang="ja-JP" altLang="en-US" smtClean="0"/>
              <a:t>‹#›</a:t>
            </a:fld>
            <a:endParaRPr kumimoji="1" lang="ja-JP" altLang="en-US"/>
          </a:p>
        </p:txBody>
      </p:sp>
    </p:spTree>
    <p:extLst>
      <p:ext uri="{BB962C8B-B14F-4D97-AF65-F5344CB8AC3E}">
        <p14:creationId xmlns:p14="http://schemas.microsoft.com/office/powerpoint/2010/main" val="372137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657334-D9C7-48E8-B6AF-EEB18F38B131}" type="datetimeFigureOut">
              <a:rPr kumimoji="1" lang="ja-JP" altLang="en-US" smtClean="0"/>
              <a:t>2021/3/8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027CD7-8D1A-47D9-A83D-CD24C2B49BD3}" type="slidenum">
              <a:rPr kumimoji="1" lang="ja-JP" altLang="en-US" smtClean="0"/>
              <a:t>‹#›</a:t>
            </a:fld>
            <a:endParaRPr kumimoji="1" lang="ja-JP" altLang="en-US"/>
          </a:p>
        </p:txBody>
      </p:sp>
    </p:spTree>
    <p:extLst>
      <p:ext uri="{BB962C8B-B14F-4D97-AF65-F5344CB8AC3E}">
        <p14:creationId xmlns:p14="http://schemas.microsoft.com/office/powerpoint/2010/main" val="209547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タイトルと画像の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828675" y="2292095"/>
            <a:ext cx="4300538" cy="2219691"/>
          </a:xfrm>
        </p:spPr>
        <p:txBody>
          <a:bodyPr anchor="ctr">
            <a:noAutofit/>
          </a:bodyPr>
          <a:lstStyle>
            <a:lvl1pPr algn="l" latinLnBrk="0">
              <a:defRPr kumimoji="1" lang="ja-JP" sz="4000" cap="all" baseline="0"/>
            </a:lvl1pPr>
          </a:lstStyle>
          <a:p>
            <a:r>
              <a:rPr kumimoji="1" lang="ja-JP" dirty="0"/>
              <a:t>
</a:t>
            </a:r>
            <a:r>
              <a:rPr kumimoji="1" lang="ja-JP" altLang="en-US" dirty="0"/>
              <a:t>タイトルを入力</a:t>
            </a:r>
            <a:r>
              <a:rPr kumimoji="1" lang="ja-JP" dirty="0"/>
              <a:t>
            </a:t>
            </a:r>
          </a:p>
        </p:txBody>
      </p:sp>
      <p:sp>
        <p:nvSpPr>
          <p:cNvPr id="3" name="サブタイトル 2"/>
          <p:cNvSpPr>
            <a:spLocks noGrp="1"/>
          </p:cNvSpPr>
          <p:nvPr>
            <p:ph type="subTitle" idx="1" hasCustomPrompt="1"/>
          </p:nvPr>
        </p:nvSpPr>
        <p:spPr>
          <a:xfrm>
            <a:off x="828675" y="4511785"/>
            <a:ext cx="4300538" cy="955565"/>
          </a:xfrm>
        </p:spPr>
        <p:txBody>
          <a:bodyPr>
            <a:normAutofit/>
          </a:bodyPr>
          <a:lstStyle>
            <a:lvl1pPr marL="0" indent="0" algn="l" latinLnBrk="0">
              <a:spcBef>
                <a:spcPts val="0"/>
              </a:spcBef>
              <a:buNone/>
              <a:defRPr kumimoji="1" lang="ja-JP" sz="1800"/>
            </a:lvl1pPr>
            <a:lvl2pPr marL="457200" indent="0" algn="ctr" latinLnBrk="0">
              <a:buNone/>
              <a:defRPr kumimoji="1" lang="ja-JP" sz="2000"/>
            </a:lvl2pPr>
            <a:lvl3pPr marL="914400" indent="0" algn="ctr" latinLnBrk="0">
              <a:buNone/>
              <a:defRPr kumimoji="1" lang="ja-JP" sz="1800"/>
            </a:lvl3pPr>
            <a:lvl4pPr marL="1371600" indent="0" algn="ctr" latinLnBrk="0">
              <a:buNone/>
              <a:defRPr kumimoji="1" lang="ja-JP" sz="1600"/>
            </a:lvl4pPr>
            <a:lvl5pPr marL="1828800" indent="0" algn="ctr" latinLnBrk="0">
              <a:buNone/>
              <a:defRPr kumimoji="1" lang="ja-JP" sz="1600"/>
            </a:lvl5pPr>
            <a:lvl6pPr marL="2286000" indent="0" algn="ctr" latinLnBrk="0">
              <a:buNone/>
              <a:defRPr kumimoji="1" lang="ja-JP" sz="1600"/>
            </a:lvl6pPr>
            <a:lvl7pPr marL="2743200" indent="0" algn="ctr" latinLnBrk="0">
              <a:buNone/>
              <a:defRPr kumimoji="1" lang="ja-JP" sz="1600"/>
            </a:lvl7pPr>
            <a:lvl8pPr marL="3200400" indent="0" algn="ctr" latinLnBrk="0">
              <a:buNone/>
              <a:defRPr kumimoji="1" lang="ja-JP" sz="1600"/>
            </a:lvl8pPr>
            <a:lvl9pPr marL="3657600" indent="0" algn="ctr" latinLnBrk="0">
              <a:buNone/>
              <a:defRPr kumimoji="1" lang="ja-JP" sz="1600"/>
            </a:lvl9pPr>
          </a:lstStyle>
          <a:p>
            <a:r>
              <a:rPr kumimoji="1" lang="ja-JP" altLang="en-US" dirty="0"/>
              <a:t>サブタイトルを入力</a:t>
            </a:r>
            <a:r>
              <a:rPr kumimoji="1" lang="ja-JP" dirty="0"/>
              <a:t>
            </a:t>
            </a:r>
          </a:p>
        </p:txBody>
      </p:sp>
      <p:sp>
        <p:nvSpPr>
          <p:cNvPr id="11" name="画像プレースホルダー 10"/>
          <p:cNvSpPr>
            <a:spLocks noGrp="1"/>
          </p:cNvSpPr>
          <p:nvPr>
            <p:ph type="pic" sz="quarter" idx="13"/>
          </p:nvPr>
        </p:nvSpPr>
        <p:spPr>
          <a:xfrm>
            <a:off x="5235798" y="1310656"/>
            <a:ext cx="3908203" cy="4208604"/>
          </a:xfrm>
          <a:solidFill>
            <a:schemeClr val="tx1">
              <a:lumMod val="20000"/>
              <a:lumOff val="80000"/>
            </a:schemeClr>
          </a:solidFill>
        </p:spPr>
        <p:txBody>
          <a:bodyPr tIns="1005840"/>
          <a:lstStyle>
            <a:lvl1pPr marL="0" indent="0" algn="ctr" latinLnBrk="0">
              <a:buNone/>
              <a:defRPr kumimoji="1" lang="ja-JP"/>
            </a:lvl1pPr>
          </a:lstStyle>
          <a:p>
            <a:r>
              <a:rPr kumimoji="1" lang="ja-JP" altLang="en-US"/>
              <a:t>アイコンをクリックして図を追加</a:t>
            </a:r>
            <a:endParaRPr kumimoji="1" lang="ja-JP" dirty="0"/>
          </a:p>
        </p:txBody>
      </p:sp>
    </p:spTree>
    <p:extLst>
      <p:ext uri="{BB962C8B-B14F-4D97-AF65-F5344CB8AC3E}">
        <p14:creationId xmlns:p14="http://schemas.microsoft.com/office/powerpoint/2010/main" val="393950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B62A03-D69D-43C0-BB89-263859E214E0}" type="datetimeFigureOut">
              <a:rPr kumimoji="1" lang="ja-JP" altLang="en-US" smtClean="0"/>
              <a:t>2021/3/8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C52FF4E-0989-4ABA-BD3E-3FA5575C8577}"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89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12800"/>
          </a:xfrm>
          <a:solidFill>
            <a:schemeClr val="accent1">
              <a:lumMod val="75000"/>
            </a:schemeClr>
          </a:solidFill>
        </p:spPr>
        <p:txBody>
          <a:bodyPr tIns="72000"/>
          <a:lstStyle>
            <a:lvl1pPr marL="363538" indent="0">
              <a:defRPr>
                <a:solidFill>
                  <a:schemeClr val="bg1"/>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941294"/>
            <a:ext cx="7886700" cy="5235669"/>
          </a:xfrm>
        </p:spPr>
        <p:txBody>
          <a:bodyPr>
            <a:normAutofit/>
          </a:bodyPr>
          <a:lstStyle>
            <a:lvl1pPr marL="0" indent="0">
              <a:lnSpc>
                <a:spcPct val="130000"/>
              </a:lnSpc>
              <a:buFontTx/>
              <a:buNone/>
              <a:defRPr sz="3600">
                <a:solidFill>
                  <a:schemeClr val="bg2">
                    <a:lumMod val="50000"/>
                  </a:schemeClr>
                </a:solidFill>
              </a:defRPr>
            </a:lvl1pPr>
            <a:lvl2pPr marL="457200" indent="0">
              <a:lnSpc>
                <a:spcPct val="130000"/>
              </a:lnSpc>
              <a:buFontTx/>
              <a:buNone/>
              <a:defRPr sz="3200">
                <a:solidFill>
                  <a:schemeClr val="bg2">
                    <a:lumMod val="50000"/>
                  </a:schemeClr>
                </a:solidFill>
              </a:defRPr>
            </a:lvl2pPr>
            <a:lvl3pPr marL="914400" indent="0">
              <a:lnSpc>
                <a:spcPct val="130000"/>
              </a:lnSpc>
              <a:buFontTx/>
              <a:buNone/>
              <a:defRPr sz="2800">
                <a:solidFill>
                  <a:schemeClr val="bg2">
                    <a:lumMod val="50000"/>
                  </a:schemeClr>
                </a:solidFill>
              </a:defRPr>
            </a:lvl3pPr>
            <a:lvl4pPr marL="1371600" indent="0">
              <a:lnSpc>
                <a:spcPct val="130000"/>
              </a:lnSpc>
              <a:buFontTx/>
              <a:buNone/>
              <a:defRPr sz="2400">
                <a:solidFill>
                  <a:schemeClr val="bg2">
                    <a:lumMod val="50000"/>
                  </a:schemeClr>
                </a:solidFill>
              </a:defRPr>
            </a:lvl4pPr>
            <a:lvl5pPr marL="1828800" indent="0">
              <a:lnSpc>
                <a:spcPct val="130000"/>
              </a:lnSpc>
              <a:buFontTx/>
              <a:buNone/>
              <a:defRPr sz="2400">
                <a:solidFill>
                  <a:schemeClr val="bg2">
                    <a:lumMod val="50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D5657334-D9C7-48E8-B6AF-EEB18F38B131}" type="datetimeFigureOut">
              <a:rPr kumimoji="1" lang="ja-JP" altLang="en-US" smtClean="0"/>
              <a:t>2021/3/8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162365" y="223838"/>
            <a:ext cx="911037" cy="365125"/>
          </a:xfrm>
        </p:spPr>
        <p:txBody>
          <a:bodyPr/>
          <a:lstStyle>
            <a:lvl1pPr>
              <a:defRPr sz="4400">
                <a:solidFill>
                  <a:schemeClr val="bg1"/>
                </a:solidFill>
              </a:defRPr>
            </a:lvl1pPr>
          </a:lstStyle>
          <a:p>
            <a:fld id="{9F027CD7-8D1A-47D9-A83D-CD24C2B49BD3}" type="slidenum">
              <a:rPr lang="ja-JP" altLang="en-US" smtClean="0"/>
              <a:pPr/>
              <a:t>‹#›</a:t>
            </a:fld>
            <a:endParaRPr lang="ja-JP" altLang="en-US" dirty="0"/>
          </a:p>
        </p:txBody>
      </p:sp>
    </p:spTree>
    <p:extLst>
      <p:ext uri="{BB962C8B-B14F-4D97-AF65-F5344CB8AC3E}">
        <p14:creationId xmlns:p14="http://schemas.microsoft.com/office/powerpoint/2010/main" val="114311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36727"/>
            <a:ext cx="7886700" cy="2852737"/>
          </a:xfrm>
          <a:noFill/>
        </p:spPr>
        <p:txBody>
          <a:bodyPr anchor="b"/>
          <a:lstStyle>
            <a:lvl1pPr marL="0" indent="0">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lgn="l">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657334-D9C7-48E8-B6AF-EEB18F38B131}" type="datetimeFigureOut">
              <a:rPr kumimoji="1" lang="ja-JP" altLang="en-US" smtClean="0"/>
              <a:t>2021/3/8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027CD7-8D1A-47D9-A83D-CD24C2B49BD3}" type="slidenum">
              <a:rPr kumimoji="1" lang="ja-JP" altLang="en-US" smtClean="0"/>
              <a:t>‹#›</a:t>
            </a:fld>
            <a:endParaRPr kumimoji="1" lang="ja-JP" altLang="en-US"/>
          </a:p>
        </p:txBody>
      </p:sp>
    </p:spTree>
    <p:extLst>
      <p:ext uri="{BB962C8B-B14F-4D97-AF65-F5344CB8AC3E}">
        <p14:creationId xmlns:p14="http://schemas.microsoft.com/office/powerpoint/2010/main" val="122196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Date Placeholder 4"/>
          <p:cNvSpPr>
            <a:spLocks noGrp="1"/>
          </p:cNvSpPr>
          <p:nvPr>
            <p:ph type="dt" sz="half" idx="10"/>
          </p:nvPr>
        </p:nvSpPr>
        <p:spPr/>
        <p:txBody>
          <a:bodyPr/>
          <a:lstStyle/>
          <a:p>
            <a:fld id="{D5657334-D9C7-48E8-B6AF-EEB18F38B131}" type="datetimeFigureOut">
              <a:rPr kumimoji="1" lang="ja-JP" altLang="en-US" smtClean="0"/>
              <a:t>2021/3/8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027CD7-8D1A-47D9-A83D-CD24C2B49BD3}" type="slidenum">
              <a:rPr kumimoji="1" lang="ja-JP" altLang="en-US" smtClean="0"/>
              <a:t>‹#›</a:t>
            </a:fld>
            <a:endParaRPr kumimoji="1" lang="ja-JP" altLang="en-US"/>
          </a:p>
        </p:txBody>
      </p:sp>
    </p:spTree>
    <p:extLst>
      <p:ext uri="{BB962C8B-B14F-4D97-AF65-F5344CB8AC3E}">
        <p14:creationId xmlns:p14="http://schemas.microsoft.com/office/powerpoint/2010/main" val="52867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5657334-D9C7-48E8-B6AF-EEB18F38B131}" type="datetimeFigureOut">
              <a:rPr kumimoji="1" lang="ja-JP" altLang="en-US" smtClean="0"/>
              <a:t>2021/3/8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027CD7-8D1A-47D9-A83D-CD24C2B49BD3}" type="slidenum">
              <a:rPr kumimoji="1" lang="ja-JP" altLang="en-US" smtClean="0"/>
              <a:t>‹#›</a:t>
            </a:fld>
            <a:endParaRPr kumimoji="1" lang="ja-JP" altLang="en-US"/>
          </a:p>
        </p:txBody>
      </p:sp>
    </p:spTree>
    <p:extLst>
      <p:ext uri="{BB962C8B-B14F-4D97-AF65-F5344CB8AC3E}">
        <p14:creationId xmlns:p14="http://schemas.microsoft.com/office/powerpoint/2010/main" val="251659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5657334-D9C7-48E8-B6AF-EEB18F38B131}" type="datetimeFigureOut">
              <a:rPr kumimoji="1" lang="ja-JP" altLang="en-US" smtClean="0"/>
              <a:t>2021/3/8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027CD7-8D1A-47D9-A83D-CD24C2B49BD3}" type="slidenum">
              <a:rPr kumimoji="1" lang="ja-JP" altLang="en-US" smtClean="0"/>
              <a:t>‹#›</a:t>
            </a:fld>
            <a:endParaRPr kumimoji="1" lang="ja-JP" altLang="en-US"/>
          </a:p>
        </p:txBody>
      </p:sp>
    </p:spTree>
    <p:extLst>
      <p:ext uri="{BB962C8B-B14F-4D97-AF65-F5344CB8AC3E}">
        <p14:creationId xmlns:p14="http://schemas.microsoft.com/office/powerpoint/2010/main" val="413645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57334-D9C7-48E8-B6AF-EEB18F38B131}" type="datetimeFigureOut">
              <a:rPr kumimoji="1" lang="ja-JP" altLang="en-US" smtClean="0"/>
              <a:t>2021/3/8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027CD7-8D1A-47D9-A83D-CD24C2B49BD3}" type="slidenum">
              <a:rPr kumimoji="1" lang="ja-JP" altLang="en-US" smtClean="0"/>
              <a:t>‹#›</a:t>
            </a:fld>
            <a:endParaRPr kumimoji="1" lang="ja-JP" altLang="en-US"/>
          </a:p>
        </p:txBody>
      </p:sp>
    </p:spTree>
    <p:extLst>
      <p:ext uri="{BB962C8B-B14F-4D97-AF65-F5344CB8AC3E}">
        <p14:creationId xmlns:p14="http://schemas.microsoft.com/office/powerpoint/2010/main" val="418285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657334-D9C7-48E8-B6AF-EEB18F38B131}" type="datetimeFigureOut">
              <a:rPr kumimoji="1" lang="ja-JP" altLang="en-US" smtClean="0"/>
              <a:t>2021/3/8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027CD7-8D1A-47D9-A83D-CD24C2B49BD3}" type="slidenum">
              <a:rPr kumimoji="1" lang="ja-JP" altLang="en-US" smtClean="0"/>
              <a:t>‹#›</a:t>
            </a:fld>
            <a:endParaRPr kumimoji="1" lang="ja-JP" altLang="en-US"/>
          </a:p>
        </p:txBody>
      </p:sp>
    </p:spTree>
    <p:extLst>
      <p:ext uri="{BB962C8B-B14F-4D97-AF65-F5344CB8AC3E}">
        <p14:creationId xmlns:p14="http://schemas.microsoft.com/office/powerpoint/2010/main" val="275300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657334-D9C7-48E8-B6AF-EEB18F38B131}" type="datetimeFigureOut">
              <a:rPr kumimoji="1" lang="ja-JP" altLang="en-US" smtClean="0"/>
              <a:t>2021/3/8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027CD7-8D1A-47D9-A83D-CD24C2B49BD3}" type="slidenum">
              <a:rPr kumimoji="1" lang="ja-JP" altLang="en-US" smtClean="0"/>
              <a:t>‹#›</a:t>
            </a:fld>
            <a:endParaRPr kumimoji="1" lang="ja-JP" altLang="en-US"/>
          </a:p>
        </p:txBody>
      </p:sp>
    </p:spTree>
    <p:extLst>
      <p:ext uri="{BB962C8B-B14F-4D97-AF65-F5344CB8AC3E}">
        <p14:creationId xmlns:p14="http://schemas.microsoft.com/office/powerpoint/2010/main" val="254861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85450"/>
          </a:xfrm>
          <a:prstGeom prst="rect">
            <a:avLst/>
          </a:prstGeom>
          <a:solidFill>
            <a:schemeClr val="accent1">
              <a:lumMod val="75000"/>
            </a:schemeClr>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97541" y="1145612"/>
            <a:ext cx="8296835" cy="503135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57334-D9C7-48E8-B6AF-EEB18F38B131}" type="datetimeFigureOut">
              <a:rPr kumimoji="1" lang="ja-JP" altLang="en-US" smtClean="0"/>
              <a:t>2021/3/8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60609" y="260162"/>
            <a:ext cx="1233767" cy="365125"/>
          </a:xfrm>
          <a:prstGeom prst="rect">
            <a:avLst/>
          </a:prstGeom>
        </p:spPr>
        <p:txBody>
          <a:bodyPr vert="horz" lIns="91440" tIns="45720" rIns="91440" bIns="45720" rtlCol="0" anchor="ctr"/>
          <a:lstStyle>
            <a:lvl1pPr algn="r">
              <a:defRPr sz="4400">
                <a:solidFill>
                  <a:schemeClr val="bg1"/>
                </a:solidFill>
              </a:defRPr>
            </a:lvl1pPr>
          </a:lstStyle>
          <a:p>
            <a:fld id="{9F027CD7-8D1A-47D9-A83D-CD24C2B49BD3}" type="slidenum">
              <a:rPr lang="ja-JP" altLang="en-US" smtClean="0"/>
              <a:pPr/>
              <a:t>‹#›</a:t>
            </a:fld>
            <a:endParaRPr lang="ja-JP" altLang="en-US" dirty="0"/>
          </a:p>
        </p:txBody>
      </p:sp>
    </p:spTree>
    <p:extLst>
      <p:ext uri="{BB962C8B-B14F-4D97-AF65-F5344CB8AC3E}">
        <p14:creationId xmlns:p14="http://schemas.microsoft.com/office/powerpoint/2010/main" val="2884196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0" indent="444500"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3600" kern="1200">
          <a:solidFill>
            <a:schemeClr val="bg2">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3200" kern="1200">
          <a:solidFill>
            <a:schemeClr val="bg2">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800" kern="1200">
          <a:solidFill>
            <a:schemeClr val="bg2">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400" kern="1200">
          <a:solidFill>
            <a:schemeClr val="bg2">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4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png"/><Relationship Id="rId5" Type="http://schemas.openxmlformats.org/officeDocument/2006/relationships/chart" Target="../charts/char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png"/><Relationship Id="rId5" Type="http://schemas.openxmlformats.org/officeDocument/2006/relationships/chart" Target="../charts/chart2.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png"/><Relationship Id="rId5" Type="http://schemas.openxmlformats.org/officeDocument/2006/relationships/chart" Target="../charts/chart3.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png"/><Relationship Id="rId5" Type="http://schemas.openxmlformats.org/officeDocument/2006/relationships/chart" Target="../charts/chart5.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1.png"/><Relationship Id="rId5" Type="http://schemas.openxmlformats.org/officeDocument/2006/relationships/chart" Target="../charts/chart6.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18F6CA-2666-47AC-825F-EFE235873AD0}"/>
              </a:ext>
            </a:extLst>
          </p:cNvPr>
          <p:cNvSpPr>
            <a:spLocks noGrp="1"/>
          </p:cNvSpPr>
          <p:nvPr>
            <p:ph type="ctrTitle"/>
          </p:nvPr>
        </p:nvSpPr>
        <p:spPr>
          <a:xfrm>
            <a:off x="464234" y="1387581"/>
            <a:ext cx="8215532" cy="2387600"/>
          </a:xfrm>
        </p:spPr>
        <p:txBody>
          <a:bodyPr>
            <a:normAutofit/>
          </a:bodyPr>
          <a:lstStyle/>
          <a:p>
            <a:r>
              <a:rPr kumimoji="1" lang="ja-JP" altLang="en-US" sz="4400" dirty="0"/>
              <a:t>貧困世帯と非貧困世帯における食生活と剥奪指標の特徴</a:t>
            </a:r>
          </a:p>
        </p:txBody>
      </p:sp>
      <p:sp>
        <p:nvSpPr>
          <p:cNvPr id="3" name="字幕 2">
            <a:extLst>
              <a:ext uri="{FF2B5EF4-FFF2-40B4-BE49-F238E27FC236}">
                <a16:creationId xmlns:a16="http://schemas.microsoft.com/office/drawing/2014/main" id="{2C2B623B-024A-4E9C-9BB5-8A030F82EF2D}"/>
              </a:ext>
            </a:extLst>
          </p:cNvPr>
          <p:cNvSpPr>
            <a:spLocks noGrp="1"/>
          </p:cNvSpPr>
          <p:nvPr>
            <p:ph type="subTitle" idx="1"/>
          </p:nvPr>
        </p:nvSpPr>
        <p:spPr/>
        <p:txBody>
          <a:bodyPr/>
          <a:lstStyle/>
          <a:p>
            <a:r>
              <a:rPr kumimoji="1" lang="ja-JP" altLang="en-US" dirty="0"/>
              <a:t>生協こども診療所</a:t>
            </a:r>
            <a:endParaRPr kumimoji="1" lang="en-US" altLang="ja-JP" dirty="0"/>
          </a:p>
          <a:p>
            <a:r>
              <a:rPr kumimoji="1" lang="ja-JP" altLang="en-US" dirty="0"/>
              <a:t>佐藤　洋一</a:t>
            </a:r>
          </a:p>
        </p:txBody>
      </p:sp>
      <p:sp>
        <p:nvSpPr>
          <p:cNvPr id="4" name="テキスト プレースホルダー 3">
            <a:extLst>
              <a:ext uri="{FF2B5EF4-FFF2-40B4-BE49-F238E27FC236}">
                <a16:creationId xmlns:a16="http://schemas.microsoft.com/office/drawing/2014/main" id="{3C1E1372-C30C-4235-9A5C-6C57E5615891}"/>
              </a:ext>
            </a:extLst>
          </p:cNvPr>
          <p:cNvSpPr>
            <a:spLocks noGrp="1"/>
          </p:cNvSpPr>
          <p:nvPr>
            <p:ph type="body" sz="quarter" idx="13"/>
          </p:nvPr>
        </p:nvSpPr>
        <p:spPr>
          <a:xfrm>
            <a:off x="5233307" y="351692"/>
            <a:ext cx="3551011" cy="783144"/>
          </a:xfrm>
        </p:spPr>
        <p:txBody>
          <a:bodyPr/>
          <a:lstStyle/>
          <a:p>
            <a:pPr algn="r"/>
            <a:r>
              <a:rPr kumimoji="1" lang="en-US" altLang="ja-JP" dirty="0"/>
              <a:t>2021</a:t>
            </a:r>
            <a:r>
              <a:rPr kumimoji="1" lang="ja-JP" altLang="en-US" dirty="0"/>
              <a:t>年</a:t>
            </a:r>
            <a:r>
              <a:rPr kumimoji="1" lang="en-US" altLang="ja-JP" dirty="0"/>
              <a:t>4</a:t>
            </a:r>
            <a:r>
              <a:rPr kumimoji="1" lang="ja-JP" altLang="en-US" dirty="0"/>
              <a:t>月</a:t>
            </a:r>
            <a:r>
              <a:rPr kumimoji="1" lang="en-US" altLang="ja-JP" dirty="0"/>
              <a:t>17</a:t>
            </a:r>
            <a:r>
              <a:rPr kumimoji="1" lang="ja-JP" altLang="en-US" dirty="0"/>
              <a:t>日　</a:t>
            </a:r>
            <a:endParaRPr kumimoji="1" lang="en-US" altLang="ja-JP" dirty="0"/>
          </a:p>
          <a:p>
            <a:pPr algn="r"/>
            <a:r>
              <a:rPr kumimoji="1" lang="ja-JP" altLang="en-US" dirty="0"/>
              <a:t>第</a:t>
            </a:r>
            <a:r>
              <a:rPr kumimoji="1" lang="en-US" altLang="ja-JP" dirty="0"/>
              <a:t>124</a:t>
            </a:r>
            <a:r>
              <a:rPr kumimoji="1" lang="ja-JP" altLang="en-US" dirty="0"/>
              <a:t>回日本小児科学会学術集会</a:t>
            </a:r>
            <a:endParaRPr kumimoji="1" lang="en-US" altLang="ja-JP" dirty="0"/>
          </a:p>
          <a:p>
            <a:endParaRPr kumimoji="1" lang="en-US" altLang="ja-JP" dirty="0"/>
          </a:p>
          <a:p>
            <a:endParaRPr kumimoji="1" lang="ja-JP" altLang="en-US" dirty="0"/>
          </a:p>
        </p:txBody>
      </p:sp>
      <p:pic>
        <p:nvPicPr>
          <p:cNvPr id="5" name="オーディオ 4">
            <a:hlinkClick r:id="" action="ppaction://media"/>
            <a:extLst>
              <a:ext uri="{FF2B5EF4-FFF2-40B4-BE49-F238E27FC236}">
                <a16:creationId xmlns:a16="http://schemas.microsoft.com/office/drawing/2014/main" id="{4A108606-560A-4233-83B5-4975645EB6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036572446"/>
      </p:ext>
    </p:extLst>
  </p:cSld>
  <p:clrMapOvr>
    <a:masterClrMapping/>
  </p:clrMapOvr>
  <mc:AlternateContent xmlns:mc="http://schemas.openxmlformats.org/markup-compatibility/2006" xmlns:p14="http://schemas.microsoft.com/office/powerpoint/2010/main">
    <mc:Choice Requires="p14">
      <p:transition spd="slow" p14:dur="2000" advTm="9455"/>
    </mc:Choice>
    <mc:Fallback xmlns="">
      <p:transition spd="slow" advTm="9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9455" x="187325" y="3892550"/>
          <p14:tracePt t="9455" x="312738" y="3929063"/>
          <p14:tracePt t="9455" x="400050" y="3954463"/>
          <p14:tracePt t="9455" x="438150" y="3979863"/>
          <p14:tracePt t="9455" x="500063" y="4005263"/>
          <p14:tracePt t="9455" x="550863" y="4017963"/>
          <p14:tracePt t="9455" x="587375" y="4029075"/>
          <p14:tracePt t="9455" x="600075" y="4029075"/>
          <p14:tracePt t="9455" x="612775" y="4041775"/>
          <p14:tracePt t="9455" x="625475" y="4041775"/>
          <p14:tracePt t="9455" x="638175" y="4067175"/>
          <p14:tracePt t="9455" x="638175" y="4079875"/>
          <p14:tracePt t="9455" x="638175" y="4092575"/>
          <p14:tracePt t="9455" x="650875" y="4105275"/>
          <p14:tracePt t="9455" x="650875" y="4117975"/>
          <p14:tracePt t="9455" x="650875" y="4141788"/>
          <p14:tracePt t="9455" x="650875" y="4167188"/>
          <p14:tracePt t="9455" x="650875" y="4192588"/>
          <p14:tracePt t="9455" x="650875" y="4241800"/>
          <p14:tracePt t="9455" x="650875" y="4267200"/>
          <p14:tracePt t="9455" x="650875" y="4305300"/>
          <p14:tracePt t="9455" x="650875" y="4341813"/>
          <p14:tracePt t="9455" x="650875" y="4354513"/>
          <p14:tracePt t="9455" x="650875" y="4379913"/>
          <p14:tracePt t="9455" x="650875" y="4392613"/>
          <p14:tracePt t="9455" x="650875" y="4430713"/>
          <p14:tracePt t="9455" x="625475" y="4443413"/>
          <p14:tracePt t="9455" x="600075" y="4467225"/>
          <p14:tracePt t="9455" x="574675" y="4479925"/>
          <p14:tracePt t="9455" x="538163" y="4492625"/>
          <p14:tracePt t="9455" x="487363" y="4530725"/>
          <p14:tracePt t="9455" x="474663" y="4543425"/>
          <p14:tracePt t="9455" x="412750" y="4567238"/>
          <p14:tracePt t="9455" x="374650" y="4592638"/>
          <p14:tracePt t="9455" x="300038" y="4643438"/>
          <p14:tracePt t="9455" x="261938" y="4643438"/>
          <p14:tracePt t="9455" x="138113" y="4692650"/>
          <p14:tracePt t="9455" x="61913" y="4692650"/>
          <p14:tracePt t="9455" x="12700" y="46926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764502961"/>
              </p:ext>
            </p:extLst>
          </p:nvPr>
        </p:nvGraphicFramePr>
        <p:xfrm>
          <a:off x="264404" y="385587"/>
          <a:ext cx="8615191" cy="5651655"/>
        </p:xfrm>
        <a:graphic>
          <a:graphicData uri="http://schemas.openxmlformats.org/drawingml/2006/table">
            <a:tbl>
              <a:tblPr/>
              <a:tblGrid>
                <a:gridCol w="1632523">
                  <a:extLst>
                    <a:ext uri="{9D8B030D-6E8A-4147-A177-3AD203B41FA5}">
                      <a16:colId xmlns:a16="http://schemas.microsoft.com/office/drawing/2014/main" val="20000"/>
                    </a:ext>
                  </a:extLst>
                </a:gridCol>
                <a:gridCol w="775852">
                  <a:extLst>
                    <a:ext uri="{9D8B030D-6E8A-4147-A177-3AD203B41FA5}">
                      <a16:colId xmlns:a16="http://schemas.microsoft.com/office/drawing/2014/main" val="20001"/>
                    </a:ext>
                  </a:extLst>
                </a:gridCol>
                <a:gridCol w="775852">
                  <a:extLst>
                    <a:ext uri="{9D8B030D-6E8A-4147-A177-3AD203B41FA5}">
                      <a16:colId xmlns:a16="http://schemas.microsoft.com/office/drawing/2014/main" val="20002"/>
                    </a:ext>
                  </a:extLst>
                </a:gridCol>
                <a:gridCol w="775852">
                  <a:extLst>
                    <a:ext uri="{9D8B030D-6E8A-4147-A177-3AD203B41FA5}">
                      <a16:colId xmlns:a16="http://schemas.microsoft.com/office/drawing/2014/main" val="20003"/>
                    </a:ext>
                  </a:extLst>
                </a:gridCol>
                <a:gridCol w="775852">
                  <a:extLst>
                    <a:ext uri="{9D8B030D-6E8A-4147-A177-3AD203B41FA5}">
                      <a16:colId xmlns:a16="http://schemas.microsoft.com/office/drawing/2014/main" val="20004"/>
                    </a:ext>
                  </a:extLst>
                </a:gridCol>
                <a:gridCol w="775852">
                  <a:extLst>
                    <a:ext uri="{9D8B030D-6E8A-4147-A177-3AD203B41FA5}">
                      <a16:colId xmlns:a16="http://schemas.microsoft.com/office/drawing/2014/main" val="20005"/>
                    </a:ext>
                  </a:extLst>
                </a:gridCol>
                <a:gridCol w="775852">
                  <a:extLst>
                    <a:ext uri="{9D8B030D-6E8A-4147-A177-3AD203B41FA5}">
                      <a16:colId xmlns:a16="http://schemas.microsoft.com/office/drawing/2014/main" val="20006"/>
                    </a:ext>
                  </a:extLst>
                </a:gridCol>
                <a:gridCol w="775852">
                  <a:extLst>
                    <a:ext uri="{9D8B030D-6E8A-4147-A177-3AD203B41FA5}">
                      <a16:colId xmlns:a16="http://schemas.microsoft.com/office/drawing/2014/main" val="20007"/>
                    </a:ext>
                  </a:extLst>
                </a:gridCol>
                <a:gridCol w="775852">
                  <a:extLst>
                    <a:ext uri="{9D8B030D-6E8A-4147-A177-3AD203B41FA5}">
                      <a16:colId xmlns:a16="http://schemas.microsoft.com/office/drawing/2014/main" val="20008"/>
                    </a:ext>
                  </a:extLst>
                </a:gridCol>
                <a:gridCol w="775852">
                  <a:extLst>
                    <a:ext uri="{9D8B030D-6E8A-4147-A177-3AD203B41FA5}">
                      <a16:colId xmlns:a16="http://schemas.microsoft.com/office/drawing/2014/main" val="20009"/>
                    </a:ext>
                  </a:extLst>
                </a:gridCol>
              </a:tblGrid>
              <a:tr h="376777">
                <a:tc>
                  <a:txBody>
                    <a:bodyPr/>
                    <a:lstStyle/>
                    <a:p>
                      <a:pPr algn="ctr" fontAlgn="ctr"/>
                      <a:r>
                        <a:rPr lang="ja-JP" altLang="en-US" sz="1400" b="1" i="0" u="none" strike="noStrike" dirty="0">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1" i="0" u="none" strike="noStrike" dirty="0">
                          <a:solidFill>
                            <a:srgbClr val="000000"/>
                          </a:solidFill>
                          <a:effectLst/>
                          <a:latin typeface="ＭＳ Ｐゴシック"/>
                        </a:rPr>
                        <a:t>2</a:t>
                      </a:r>
                      <a:r>
                        <a:rPr lang="ja-JP" altLang="en-US" sz="1400" b="1" i="0" u="none" strike="noStrike" dirty="0">
                          <a:solidFill>
                            <a:srgbClr val="000000"/>
                          </a:solidFill>
                          <a:effectLst/>
                          <a:latin typeface="ＭＳ Ｐゴシック"/>
                        </a:rPr>
                        <a:t>人世帯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1" i="0" u="none" strike="noStrike" dirty="0">
                          <a:solidFill>
                            <a:srgbClr val="000000"/>
                          </a:solidFill>
                          <a:effectLst/>
                          <a:latin typeface="ＭＳ Ｐゴシック"/>
                        </a:rPr>
                        <a:t>3</a:t>
                      </a:r>
                      <a:r>
                        <a:rPr lang="ja-JP" altLang="en-US" sz="1400" b="1" i="0" u="none" strike="noStrike" dirty="0">
                          <a:solidFill>
                            <a:srgbClr val="000000"/>
                          </a:solidFill>
                          <a:effectLst/>
                          <a:latin typeface="ＭＳ Ｐゴシック"/>
                        </a:rPr>
                        <a:t>人世帯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1" i="0" u="none" strike="noStrike" dirty="0">
                          <a:solidFill>
                            <a:srgbClr val="000000"/>
                          </a:solidFill>
                          <a:effectLst/>
                          <a:latin typeface="ＭＳ Ｐゴシック"/>
                        </a:rPr>
                        <a:t>4</a:t>
                      </a:r>
                      <a:r>
                        <a:rPr lang="ja-JP" altLang="en-US" sz="1400" b="1" i="0" u="none" strike="noStrike" dirty="0">
                          <a:solidFill>
                            <a:srgbClr val="000000"/>
                          </a:solidFill>
                          <a:effectLst/>
                          <a:latin typeface="ＭＳ Ｐゴシック"/>
                        </a:rPr>
                        <a:t>人世帯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1" i="0" u="none" strike="noStrike" dirty="0">
                          <a:solidFill>
                            <a:srgbClr val="000000"/>
                          </a:solidFill>
                          <a:effectLst/>
                          <a:latin typeface="ＭＳ Ｐゴシック"/>
                        </a:rPr>
                        <a:t>5</a:t>
                      </a:r>
                      <a:r>
                        <a:rPr lang="ja-JP" altLang="en-US" sz="1400" b="1" i="0" u="none" strike="noStrike" dirty="0">
                          <a:solidFill>
                            <a:srgbClr val="000000"/>
                          </a:solidFill>
                          <a:effectLst/>
                          <a:latin typeface="ＭＳ Ｐゴシック"/>
                        </a:rPr>
                        <a:t>人世帯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1" i="0" u="none" strike="noStrike" dirty="0">
                          <a:solidFill>
                            <a:srgbClr val="000000"/>
                          </a:solidFill>
                          <a:effectLst/>
                          <a:latin typeface="ＭＳ Ｐゴシック"/>
                        </a:rPr>
                        <a:t>6</a:t>
                      </a:r>
                      <a:r>
                        <a:rPr lang="ja-JP" altLang="en-US" sz="1400" b="1" i="0" u="none" strike="noStrike" dirty="0">
                          <a:solidFill>
                            <a:srgbClr val="000000"/>
                          </a:solidFill>
                          <a:effectLst/>
                          <a:latin typeface="ＭＳ Ｐゴシック"/>
                        </a:rPr>
                        <a:t>人世帯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1" i="0" u="none" strike="noStrike" dirty="0">
                          <a:solidFill>
                            <a:srgbClr val="000000"/>
                          </a:solidFill>
                          <a:effectLst/>
                          <a:latin typeface="ＭＳ Ｐゴシック"/>
                        </a:rPr>
                        <a:t>7</a:t>
                      </a:r>
                      <a:r>
                        <a:rPr lang="ja-JP" altLang="en-US" sz="1400" b="1" i="0" u="none" strike="noStrike" dirty="0">
                          <a:solidFill>
                            <a:srgbClr val="000000"/>
                          </a:solidFill>
                          <a:effectLst/>
                          <a:latin typeface="ＭＳ Ｐゴシック"/>
                        </a:rPr>
                        <a:t>人世帯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1" i="0" u="none" strike="noStrike" dirty="0">
                          <a:solidFill>
                            <a:srgbClr val="000000"/>
                          </a:solidFill>
                          <a:effectLst/>
                          <a:latin typeface="ＭＳ Ｐゴシック"/>
                        </a:rPr>
                        <a:t>8</a:t>
                      </a:r>
                      <a:r>
                        <a:rPr lang="ja-JP" altLang="en-US" sz="1400" b="1" i="0" u="none" strike="noStrike" dirty="0">
                          <a:solidFill>
                            <a:srgbClr val="000000"/>
                          </a:solidFill>
                          <a:effectLst/>
                          <a:latin typeface="ＭＳ Ｐゴシック"/>
                        </a:rPr>
                        <a:t>人世帯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1" i="0" u="none" strike="noStrike" dirty="0">
                          <a:solidFill>
                            <a:srgbClr val="000000"/>
                          </a:solidFill>
                          <a:effectLst/>
                          <a:latin typeface="ＭＳ Ｐゴシック"/>
                        </a:rPr>
                        <a:t>9</a:t>
                      </a:r>
                      <a:r>
                        <a:rPr lang="ja-JP" altLang="en-US" sz="1400" b="1" i="0" u="none" strike="noStrike" dirty="0">
                          <a:solidFill>
                            <a:srgbClr val="000000"/>
                          </a:solidFill>
                          <a:effectLst/>
                          <a:latin typeface="ＭＳ Ｐゴシック"/>
                        </a:rPr>
                        <a:t>人世帯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400" b="1" i="0" u="none" strike="noStrike" dirty="0">
                          <a:solidFill>
                            <a:srgbClr val="000000"/>
                          </a:solidFill>
                          <a:effectLst/>
                          <a:latin typeface="ＭＳ Ｐゴシック"/>
                        </a:rPr>
                        <a:t>総計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6777">
                <a:tc>
                  <a:txBody>
                    <a:bodyPr/>
                    <a:lstStyle/>
                    <a:p>
                      <a:pPr algn="ctr" fontAlgn="ctr"/>
                      <a:r>
                        <a:rPr lang="en-US" altLang="ja-JP" sz="1200" b="1" i="0" u="none" strike="noStrike" dirty="0">
                          <a:solidFill>
                            <a:srgbClr val="000000"/>
                          </a:solidFill>
                          <a:effectLst/>
                          <a:latin typeface="ＭＳ Ｐゴシック"/>
                        </a:rPr>
                        <a:t>900</a:t>
                      </a:r>
                      <a:r>
                        <a:rPr lang="ja-JP" altLang="en-US" sz="1200" b="1" i="0" u="none" strike="noStrike" dirty="0">
                          <a:solidFill>
                            <a:srgbClr val="000000"/>
                          </a:solidFill>
                          <a:effectLst/>
                          <a:latin typeface="ＭＳ Ｐゴシック"/>
                        </a:rPr>
                        <a:t>万円以上</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dirty="0">
                          <a:solidFill>
                            <a:srgbClr val="000000"/>
                          </a:solidFill>
                          <a:effectLst/>
                          <a:latin typeface="ＭＳ Ｐゴシック"/>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184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6777">
                <a:tc>
                  <a:txBody>
                    <a:bodyPr/>
                    <a:lstStyle/>
                    <a:p>
                      <a:pPr algn="ctr" fontAlgn="ctr"/>
                      <a:r>
                        <a:rPr lang="en-US" altLang="ja-JP" sz="1200" b="1" i="0" u="none" strike="noStrike" dirty="0">
                          <a:solidFill>
                            <a:srgbClr val="000000"/>
                          </a:solidFill>
                          <a:effectLst/>
                          <a:latin typeface="ＭＳ Ｐゴシック"/>
                        </a:rPr>
                        <a:t>800</a:t>
                      </a:r>
                      <a:r>
                        <a:rPr lang="ja-JP" altLang="en-US" sz="1200" b="1" i="0" u="none" strike="noStrike" dirty="0">
                          <a:solidFill>
                            <a:srgbClr val="000000"/>
                          </a:solidFill>
                          <a:effectLst/>
                          <a:latin typeface="ＭＳ Ｐゴシック"/>
                        </a:rPr>
                        <a:t>万～</a:t>
                      </a:r>
                      <a:r>
                        <a:rPr lang="en-US" altLang="ja-JP" sz="1200" b="1" i="0" u="none" strike="noStrike" dirty="0">
                          <a:solidFill>
                            <a:srgbClr val="000000"/>
                          </a:solidFill>
                          <a:effectLst/>
                          <a:latin typeface="ＭＳ Ｐゴシック"/>
                        </a:rPr>
                        <a:t>900</a:t>
                      </a:r>
                      <a:r>
                        <a:rPr lang="ja-JP" altLang="en-US" sz="1200" b="1" i="0" u="none" strike="noStrike" dirty="0">
                          <a:solidFill>
                            <a:srgbClr val="000000"/>
                          </a:solidFill>
                          <a:effectLst/>
                          <a:latin typeface="ＭＳ Ｐゴシック"/>
                        </a:rPr>
                        <a:t>万円未満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600" b="1" i="0" u="none" strike="noStrike" dirty="0">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116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6777">
                <a:tc>
                  <a:txBody>
                    <a:bodyPr/>
                    <a:lstStyle/>
                    <a:p>
                      <a:pPr algn="ctr" fontAlgn="ctr"/>
                      <a:r>
                        <a:rPr lang="en-US" altLang="ja-JP" sz="1200" b="1" i="0" u="none" strike="noStrike" dirty="0">
                          <a:solidFill>
                            <a:srgbClr val="000000"/>
                          </a:solidFill>
                          <a:effectLst/>
                          <a:latin typeface="ＭＳ Ｐゴシック"/>
                        </a:rPr>
                        <a:t>700</a:t>
                      </a:r>
                      <a:r>
                        <a:rPr lang="ja-JP" altLang="en-US" sz="1200" b="1" i="0" u="none" strike="noStrike" dirty="0">
                          <a:solidFill>
                            <a:srgbClr val="000000"/>
                          </a:solidFill>
                          <a:effectLst/>
                          <a:latin typeface="ＭＳ Ｐゴシック"/>
                        </a:rPr>
                        <a:t>万～</a:t>
                      </a:r>
                      <a:r>
                        <a:rPr lang="en-US" altLang="ja-JP" sz="1200" b="1" i="0" u="none" strike="noStrike" dirty="0">
                          <a:solidFill>
                            <a:srgbClr val="000000"/>
                          </a:solidFill>
                          <a:effectLst/>
                          <a:latin typeface="ＭＳ Ｐゴシック"/>
                        </a:rPr>
                        <a:t>800</a:t>
                      </a:r>
                      <a:r>
                        <a:rPr lang="ja-JP" altLang="en-US" sz="1200" b="1" i="0" u="none" strike="noStrike" dirty="0">
                          <a:solidFill>
                            <a:srgbClr val="000000"/>
                          </a:solidFill>
                          <a:effectLst/>
                          <a:latin typeface="ＭＳ Ｐゴシック"/>
                        </a:rPr>
                        <a:t>万円未満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dirty="0">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132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6777">
                <a:tc>
                  <a:txBody>
                    <a:bodyPr/>
                    <a:lstStyle/>
                    <a:p>
                      <a:pPr algn="ctr" fontAlgn="ctr"/>
                      <a:r>
                        <a:rPr lang="en-US" altLang="ja-JP" sz="1200" b="1" i="0" u="none" strike="noStrike" dirty="0">
                          <a:solidFill>
                            <a:srgbClr val="000000"/>
                          </a:solidFill>
                          <a:effectLst/>
                          <a:latin typeface="ＭＳ Ｐゴシック"/>
                        </a:rPr>
                        <a:t>600</a:t>
                      </a:r>
                      <a:r>
                        <a:rPr lang="ja-JP" altLang="en-US" sz="1200" b="1" i="0" u="none" strike="noStrike" dirty="0">
                          <a:solidFill>
                            <a:srgbClr val="000000"/>
                          </a:solidFill>
                          <a:effectLst/>
                          <a:latin typeface="ＭＳ Ｐゴシック"/>
                        </a:rPr>
                        <a:t>万～</a:t>
                      </a:r>
                      <a:r>
                        <a:rPr lang="en-US" altLang="ja-JP" sz="1200" b="1" i="0" u="none" strike="noStrike" dirty="0">
                          <a:solidFill>
                            <a:srgbClr val="000000"/>
                          </a:solidFill>
                          <a:effectLst/>
                          <a:latin typeface="ＭＳ Ｐゴシック"/>
                        </a:rPr>
                        <a:t>700</a:t>
                      </a:r>
                      <a:r>
                        <a:rPr lang="ja-JP" altLang="en-US" sz="1200" b="1" i="0" u="none" strike="noStrike" dirty="0">
                          <a:solidFill>
                            <a:srgbClr val="000000"/>
                          </a:solidFill>
                          <a:effectLst/>
                          <a:latin typeface="ＭＳ Ｐゴシック"/>
                        </a:rPr>
                        <a:t>万円未満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144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6777">
                <a:tc>
                  <a:txBody>
                    <a:bodyPr/>
                    <a:lstStyle/>
                    <a:p>
                      <a:pPr algn="ctr" fontAlgn="ctr"/>
                      <a:r>
                        <a:rPr lang="en-US" altLang="ja-JP" sz="1200" b="1" i="0" u="none" strike="noStrike">
                          <a:solidFill>
                            <a:srgbClr val="000000"/>
                          </a:solidFill>
                          <a:effectLst/>
                          <a:latin typeface="ＭＳ Ｐゴシック"/>
                        </a:rPr>
                        <a:t>500</a:t>
                      </a:r>
                      <a:r>
                        <a:rPr lang="ja-JP" altLang="en-US" sz="1200" b="1" i="0" u="none" strike="noStrike">
                          <a:solidFill>
                            <a:srgbClr val="000000"/>
                          </a:solidFill>
                          <a:effectLst/>
                          <a:latin typeface="ＭＳ Ｐゴシック"/>
                        </a:rPr>
                        <a:t>万～</a:t>
                      </a:r>
                      <a:r>
                        <a:rPr lang="en-US" altLang="ja-JP" sz="1200" b="1" i="0" u="none" strike="noStrike">
                          <a:solidFill>
                            <a:srgbClr val="000000"/>
                          </a:solidFill>
                          <a:effectLst/>
                          <a:latin typeface="ＭＳ Ｐゴシック"/>
                        </a:rPr>
                        <a:t>600</a:t>
                      </a:r>
                      <a:r>
                        <a:rPr lang="ja-JP" altLang="en-US" sz="1200" b="1" i="0" u="none" strike="noStrike">
                          <a:solidFill>
                            <a:srgbClr val="000000"/>
                          </a:solidFill>
                          <a:effectLst/>
                          <a:latin typeface="ＭＳ Ｐゴシック"/>
                        </a:rPr>
                        <a:t>万円未満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159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6777">
                <a:tc>
                  <a:txBody>
                    <a:bodyPr/>
                    <a:lstStyle/>
                    <a:p>
                      <a:pPr algn="ctr" fontAlgn="ctr"/>
                      <a:r>
                        <a:rPr lang="en-US" altLang="ja-JP" sz="1200" b="1" i="0" u="none" strike="noStrike" dirty="0">
                          <a:solidFill>
                            <a:srgbClr val="000000"/>
                          </a:solidFill>
                          <a:effectLst/>
                          <a:latin typeface="ＭＳ Ｐゴシック"/>
                        </a:rPr>
                        <a:t>400</a:t>
                      </a:r>
                      <a:r>
                        <a:rPr lang="ja-JP" altLang="en-US" sz="1200" b="1" i="0" u="none" strike="noStrike" dirty="0">
                          <a:solidFill>
                            <a:srgbClr val="000000"/>
                          </a:solidFill>
                          <a:effectLst/>
                          <a:latin typeface="ＭＳ Ｐゴシック"/>
                        </a:rPr>
                        <a:t>万～</a:t>
                      </a:r>
                      <a:r>
                        <a:rPr lang="en-US" altLang="ja-JP" sz="1200" b="1" i="0" u="none" strike="noStrike" dirty="0">
                          <a:solidFill>
                            <a:srgbClr val="000000"/>
                          </a:solidFill>
                          <a:effectLst/>
                          <a:latin typeface="ＭＳ Ｐゴシック"/>
                        </a:rPr>
                        <a:t>500</a:t>
                      </a:r>
                      <a:r>
                        <a:rPr lang="ja-JP" altLang="en-US" sz="1200" b="1" i="0" u="none" strike="noStrike" dirty="0">
                          <a:solidFill>
                            <a:srgbClr val="000000"/>
                          </a:solidFill>
                          <a:effectLst/>
                          <a:latin typeface="ＭＳ Ｐゴシック"/>
                        </a:rPr>
                        <a:t>万円未満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a:solidFill>
                            <a:srgbClr val="000000"/>
                          </a:solidFill>
                          <a:effectLst/>
                          <a:latin typeface="ＭＳ Ｐゴシック"/>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dirty="0">
                          <a:solidFill>
                            <a:srgbClr val="000000"/>
                          </a:solidFill>
                          <a:effectLst/>
                          <a:latin typeface="ＭＳ Ｐゴシック"/>
                        </a:rPr>
                        <a:t>141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6777">
                <a:tc>
                  <a:txBody>
                    <a:bodyPr/>
                    <a:lstStyle/>
                    <a:p>
                      <a:pPr algn="ctr" fontAlgn="ctr"/>
                      <a:r>
                        <a:rPr lang="en-US" altLang="ja-JP" sz="1200" b="1" i="0" u="none" strike="noStrike" dirty="0">
                          <a:solidFill>
                            <a:srgbClr val="000000"/>
                          </a:solidFill>
                          <a:effectLst/>
                          <a:latin typeface="ＭＳ Ｐゴシック"/>
                        </a:rPr>
                        <a:t>300</a:t>
                      </a:r>
                      <a:r>
                        <a:rPr lang="ja-JP" altLang="en-US" sz="1200" b="1" i="0" u="none" strike="noStrike" dirty="0">
                          <a:solidFill>
                            <a:srgbClr val="000000"/>
                          </a:solidFill>
                          <a:effectLst/>
                          <a:latin typeface="ＭＳ Ｐゴシック"/>
                        </a:rPr>
                        <a:t>万～</a:t>
                      </a:r>
                      <a:r>
                        <a:rPr lang="en-US" altLang="ja-JP" sz="1200" b="1" i="0" u="none" strike="noStrike" dirty="0">
                          <a:solidFill>
                            <a:srgbClr val="000000"/>
                          </a:solidFill>
                          <a:effectLst/>
                          <a:latin typeface="ＭＳ Ｐゴシック"/>
                        </a:rPr>
                        <a:t>400</a:t>
                      </a:r>
                      <a:r>
                        <a:rPr lang="ja-JP" altLang="en-US" sz="1200" b="1" i="0" u="none" strike="noStrike" dirty="0">
                          <a:solidFill>
                            <a:srgbClr val="000000"/>
                          </a:solidFill>
                          <a:effectLst/>
                          <a:latin typeface="ＭＳ Ｐゴシック"/>
                        </a:rPr>
                        <a:t>万円未満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a:solidFill>
                            <a:srgbClr val="000000"/>
                          </a:solidFill>
                          <a:effectLst/>
                          <a:latin typeface="ＭＳ Ｐゴシック"/>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dirty="0">
                          <a:solidFill>
                            <a:srgbClr val="000000"/>
                          </a:solidFill>
                          <a:effectLst/>
                          <a:latin typeface="ＭＳ Ｐゴシック"/>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effectLst/>
                          <a:latin typeface="ＭＳ Ｐゴシック"/>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effectLst/>
                          <a:latin typeface="ＭＳ Ｐゴシック"/>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139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6777">
                <a:tc>
                  <a:txBody>
                    <a:bodyPr/>
                    <a:lstStyle/>
                    <a:p>
                      <a:pPr algn="ctr" fontAlgn="ctr"/>
                      <a:r>
                        <a:rPr lang="en-US" altLang="ja-JP" sz="1200" b="1" i="0" u="none" strike="noStrike" dirty="0">
                          <a:solidFill>
                            <a:srgbClr val="000000"/>
                          </a:solidFill>
                          <a:effectLst/>
                          <a:latin typeface="ＭＳ Ｐゴシック"/>
                        </a:rPr>
                        <a:t>200</a:t>
                      </a:r>
                      <a:r>
                        <a:rPr lang="ja-JP" altLang="en-US" sz="1200" b="1" i="0" u="none" strike="noStrike" dirty="0">
                          <a:solidFill>
                            <a:srgbClr val="000000"/>
                          </a:solidFill>
                          <a:effectLst/>
                          <a:latin typeface="ＭＳ Ｐゴシック"/>
                        </a:rPr>
                        <a:t>万～</a:t>
                      </a:r>
                      <a:r>
                        <a:rPr lang="en-US" altLang="ja-JP" sz="1200" b="1" i="0" u="none" strike="noStrike" dirty="0">
                          <a:solidFill>
                            <a:srgbClr val="000000"/>
                          </a:solidFill>
                          <a:effectLst/>
                          <a:latin typeface="ＭＳ Ｐゴシック"/>
                        </a:rPr>
                        <a:t>300</a:t>
                      </a:r>
                      <a:r>
                        <a:rPr lang="ja-JP" altLang="en-US" sz="1200" b="1" i="0" u="none" strike="noStrike" dirty="0">
                          <a:solidFill>
                            <a:srgbClr val="000000"/>
                          </a:solidFill>
                          <a:effectLst/>
                          <a:latin typeface="ＭＳ Ｐゴシック"/>
                        </a:rPr>
                        <a:t>万円未満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a:solidFill>
                            <a:srgbClr val="000000"/>
                          </a:solidFill>
                          <a:effectLst/>
                          <a:latin typeface="ＭＳ Ｐゴシック"/>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600" b="1" i="0" u="none" strike="noStrike">
                          <a:solidFill>
                            <a:srgbClr val="000000"/>
                          </a:solidFill>
                          <a:effectLst/>
                          <a:latin typeface="ＭＳ Ｐゴシック"/>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dirty="0">
                          <a:solidFill>
                            <a:srgbClr val="000000"/>
                          </a:solidFill>
                          <a:effectLst/>
                          <a:latin typeface="ＭＳ Ｐゴシック"/>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effectLst/>
                          <a:latin typeface="ＭＳ Ｐゴシック"/>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a:solidFill>
                            <a:srgbClr val="000000"/>
                          </a:solidFill>
                          <a:effectLst/>
                          <a:latin typeface="ＭＳ Ｐゴシック"/>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dirty="0">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6777">
                <a:tc>
                  <a:txBody>
                    <a:bodyPr/>
                    <a:lstStyle/>
                    <a:p>
                      <a:pPr algn="ctr" fontAlgn="ctr"/>
                      <a:r>
                        <a:rPr lang="en-US" altLang="ja-JP" sz="1200" b="1" i="0" u="none" strike="noStrike" dirty="0">
                          <a:solidFill>
                            <a:srgbClr val="000000"/>
                          </a:solidFill>
                          <a:effectLst/>
                          <a:latin typeface="ＭＳ Ｐゴシック"/>
                        </a:rPr>
                        <a:t>150</a:t>
                      </a:r>
                      <a:r>
                        <a:rPr lang="ja-JP" altLang="en-US" sz="1200" b="1" i="0" u="none" strike="noStrike" dirty="0">
                          <a:solidFill>
                            <a:srgbClr val="000000"/>
                          </a:solidFill>
                          <a:effectLst/>
                          <a:latin typeface="ＭＳ Ｐゴシック"/>
                        </a:rPr>
                        <a:t>万～</a:t>
                      </a:r>
                      <a:r>
                        <a:rPr lang="en-US" altLang="ja-JP" sz="1200" b="1" i="0" u="none" strike="noStrike" dirty="0">
                          <a:solidFill>
                            <a:srgbClr val="000000"/>
                          </a:solidFill>
                          <a:effectLst/>
                          <a:latin typeface="ＭＳ Ｐゴシック"/>
                        </a:rPr>
                        <a:t>200</a:t>
                      </a:r>
                      <a:r>
                        <a:rPr lang="ja-JP" altLang="en-US" sz="1200" b="1" i="0" u="none" strike="noStrike" dirty="0">
                          <a:solidFill>
                            <a:srgbClr val="000000"/>
                          </a:solidFill>
                          <a:effectLst/>
                          <a:latin typeface="ＭＳ Ｐゴシック"/>
                        </a:rPr>
                        <a:t>万円未満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a:solidFill>
                            <a:srgbClr val="000000"/>
                          </a:solidFill>
                          <a:effectLst/>
                          <a:latin typeface="ＭＳ Ｐゴシック"/>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effectLst/>
                          <a:latin typeface="ＭＳ Ｐゴシック"/>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a:solidFill>
                            <a:srgbClr val="000000"/>
                          </a:solidFill>
                          <a:effectLst/>
                          <a:latin typeface="ＭＳ Ｐゴシック"/>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a:solidFill>
                            <a:srgbClr val="000000"/>
                          </a:solidFill>
                          <a:effectLst/>
                          <a:latin typeface="ＭＳ Ｐゴシック"/>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dirty="0">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6777">
                <a:tc>
                  <a:txBody>
                    <a:bodyPr/>
                    <a:lstStyle/>
                    <a:p>
                      <a:pPr algn="ctr" fontAlgn="ctr"/>
                      <a:r>
                        <a:rPr lang="en-US" altLang="ja-JP" sz="1200" b="1" i="0" u="none" strike="noStrike" dirty="0">
                          <a:solidFill>
                            <a:srgbClr val="000000"/>
                          </a:solidFill>
                          <a:effectLst/>
                          <a:latin typeface="ＭＳ Ｐゴシック"/>
                        </a:rPr>
                        <a:t>100</a:t>
                      </a:r>
                      <a:r>
                        <a:rPr lang="ja-JP" altLang="en-US" sz="1200" b="1" i="0" u="none" strike="noStrike" dirty="0">
                          <a:solidFill>
                            <a:srgbClr val="000000"/>
                          </a:solidFill>
                          <a:effectLst/>
                          <a:latin typeface="ＭＳ Ｐゴシック"/>
                        </a:rPr>
                        <a:t>万～</a:t>
                      </a:r>
                      <a:r>
                        <a:rPr lang="en-US" altLang="ja-JP" sz="1200" b="1" i="0" u="none" strike="noStrike" dirty="0">
                          <a:solidFill>
                            <a:srgbClr val="000000"/>
                          </a:solidFill>
                          <a:effectLst/>
                          <a:latin typeface="ＭＳ Ｐゴシック"/>
                        </a:rPr>
                        <a:t>150</a:t>
                      </a:r>
                      <a:r>
                        <a:rPr lang="ja-JP" altLang="en-US" sz="1200" b="1" i="0" u="none" strike="noStrike" dirty="0">
                          <a:solidFill>
                            <a:srgbClr val="000000"/>
                          </a:solidFill>
                          <a:effectLst/>
                          <a:latin typeface="ＭＳ Ｐゴシック"/>
                        </a:rPr>
                        <a:t>万円未満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a:solidFill>
                            <a:srgbClr val="000000"/>
                          </a:solidFill>
                          <a:effectLst/>
                          <a:latin typeface="ＭＳ Ｐゴシック"/>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a:solidFill>
                            <a:srgbClr val="000000"/>
                          </a:solidFill>
                          <a:effectLst/>
                          <a:latin typeface="ＭＳ Ｐゴシック"/>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a:solidFill>
                            <a:srgbClr val="000000"/>
                          </a:solidFill>
                          <a:effectLst/>
                          <a:latin typeface="ＭＳ Ｐゴシック"/>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dirty="0">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76777">
                <a:tc>
                  <a:txBody>
                    <a:bodyPr/>
                    <a:lstStyle/>
                    <a:p>
                      <a:pPr algn="ctr" fontAlgn="ctr"/>
                      <a:r>
                        <a:rPr lang="en-US" altLang="ja-JP" sz="1200" b="1" i="0" u="none" strike="noStrike" dirty="0">
                          <a:solidFill>
                            <a:srgbClr val="000000"/>
                          </a:solidFill>
                          <a:effectLst/>
                          <a:latin typeface="ＭＳ Ｐゴシック"/>
                        </a:rPr>
                        <a:t>50</a:t>
                      </a:r>
                      <a:r>
                        <a:rPr lang="ja-JP" altLang="en-US" sz="1200" b="1" i="0" u="none" strike="noStrike" dirty="0">
                          <a:solidFill>
                            <a:srgbClr val="000000"/>
                          </a:solidFill>
                          <a:effectLst/>
                          <a:latin typeface="ＭＳ Ｐゴシック"/>
                        </a:rPr>
                        <a:t>万～</a:t>
                      </a:r>
                      <a:r>
                        <a:rPr lang="en-US" altLang="ja-JP" sz="1200" b="1" i="0" u="none" strike="noStrike" dirty="0">
                          <a:solidFill>
                            <a:srgbClr val="000000"/>
                          </a:solidFill>
                          <a:effectLst/>
                          <a:latin typeface="ＭＳ Ｐゴシック"/>
                        </a:rPr>
                        <a:t>100</a:t>
                      </a:r>
                      <a:r>
                        <a:rPr lang="ja-JP" altLang="en-US" sz="1200" b="1" i="0" u="none" strike="noStrike" dirty="0">
                          <a:solidFill>
                            <a:srgbClr val="000000"/>
                          </a:solidFill>
                          <a:effectLst/>
                          <a:latin typeface="ＭＳ Ｐゴシック"/>
                        </a:rPr>
                        <a:t>万円未満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a:solidFill>
                            <a:srgbClr val="000000"/>
                          </a:solidFill>
                          <a:effectLst/>
                          <a:latin typeface="ＭＳ Ｐゴシック"/>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a:solidFill>
                            <a:srgbClr val="000000"/>
                          </a:solidFill>
                          <a:effectLst/>
                          <a:latin typeface="ＭＳ Ｐゴシック"/>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a:solidFill>
                            <a:srgbClr val="000000"/>
                          </a:solidFill>
                          <a:effectLst/>
                          <a:latin typeface="ＭＳ Ｐゴシック"/>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dirty="0">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dirty="0">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76777">
                <a:tc>
                  <a:txBody>
                    <a:bodyPr/>
                    <a:lstStyle/>
                    <a:p>
                      <a:pPr algn="ctr" fontAlgn="ctr"/>
                      <a:r>
                        <a:rPr lang="en-US" altLang="ja-JP" sz="1200" b="1" i="0" u="none" strike="noStrike" dirty="0">
                          <a:solidFill>
                            <a:srgbClr val="000000"/>
                          </a:solidFill>
                          <a:effectLst/>
                          <a:latin typeface="ＭＳ Ｐゴシック"/>
                        </a:rPr>
                        <a:t>50</a:t>
                      </a:r>
                      <a:r>
                        <a:rPr lang="ja-JP" altLang="en-US" sz="1200" b="1" i="0" u="none" strike="noStrike" dirty="0">
                          <a:solidFill>
                            <a:srgbClr val="000000"/>
                          </a:solidFill>
                          <a:effectLst/>
                          <a:latin typeface="ＭＳ Ｐゴシック"/>
                        </a:rPr>
                        <a:t>万円未満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a:solidFill>
                            <a:srgbClr val="000000"/>
                          </a:solidFill>
                          <a:effectLst/>
                          <a:latin typeface="ＭＳ Ｐゴシック"/>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a:solidFill>
                            <a:srgbClr val="000000"/>
                          </a:solidFill>
                          <a:effectLst/>
                          <a:latin typeface="ＭＳ Ｐゴシック"/>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a:solidFill>
                            <a:srgbClr val="000000"/>
                          </a:solidFill>
                          <a:effectLst/>
                          <a:latin typeface="ＭＳ Ｐゴシック"/>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a:solidFill>
                            <a:srgbClr val="000000"/>
                          </a:solidFill>
                          <a:effectLst/>
                          <a:latin typeface="ＭＳ Ｐゴシック"/>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dirty="0">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dirty="0">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76777">
                <a:tc>
                  <a:txBody>
                    <a:bodyPr/>
                    <a:lstStyle/>
                    <a:p>
                      <a:pPr algn="ctr" fontAlgn="ctr"/>
                      <a:r>
                        <a:rPr lang="ja-JP" altLang="en-US" sz="1200" b="1" i="0" u="none" strike="noStrike" dirty="0">
                          <a:solidFill>
                            <a:srgbClr val="000000"/>
                          </a:solidFill>
                          <a:effectLst/>
                          <a:latin typeface="ＭＳ Ｐゴシック"/>
                        </a:rPr>
                        <a:t>不明</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a:solidFill>
                            <a:srgbClr val="000000"/>
                          </a:solidFill>
                          <a:effectLst/>
                          <a:latin typeface="ＭＳ Ｐゴシック"/>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dirty="0">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dirty="0">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ja-JP" altLang="en-US" sz="1600" b="1" i="0" u="none" strike="noStrike" dirty="0">
                          <a:solidFill>
                            <a:srgbClr val="000000"/>
                          </a:solidFill>
                          <a:effectLst/>
                          <a:latin typeface="ＭＳ Ｐゴシック"/>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altLang="ja-JP" sz="1600" b="1" i="0" u="none" strike="noStrike" dirty="0">
                          <a:solidFill>
                            <a:srgbClr val="000000"/>
                          </a:solidFill>
                          <a:effectLst/>
                          <a:latin typeface="ＭＳ Ｐゴシック"/>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76777">
                <a:tc>
                  <a:txBody>
                    <a:bodyPr/>
                    <a:lstStyle/>
                    <a:p>
                      <a:pPr algn="ctr" fontAlgn="ctr"/>
                      <a:r>
                        <a:rPr lang="ja-JP" altLang="en-US" sz="1200" b="1" i="0" u="none" strike="noStrike" dirty="0">
                          <a:solidFill>
                            <a:srgbClr val="000000"/>
                          </a:solidFill>
                          <a:effectLst/>
                          <a:latin typeface="ＭＳ Ｐゴシック"/>
                        </a:rPr>
                        <a:t>総計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dirty="0">
                          <a:solidFill>
                            <a:srgbClr val="000000"/>
                          </a:solidFill>
                          <a:effectLst/>
                          <a:latin typeface="ＭＳ Ｐゴシック"/>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dirty="0">
                          <a:solidFill>
                            <a:srgbClr val="000000"/>
                          </a:solidFill>
                          <a:effectLst/>
                          <a:latin typeface="ＭＳ Ｐゴシック"/>
                        </a:rPr>
                        <a:t>203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dirty="0">
                          <a:solidFill>
                            <a:srgbClr val="000000"/>
                          </a:solidFill>
                          <a:effectLst/>
                          <a:latin typeface="ＭＳ Ｐゴシック"/>
                        </a:rPr>
                        <a:t>541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dirty="0">
                          <a:solidFill>
                            <a:srgbClr val="000000"/>
                          </a:solidFill>
                          <a:effectLst/>
                          <a:latin typeface="ＭＳ Ｐゴシック"/>
                        </a:rPr>
                        <a:t>308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dirty="0">
                          <a:solidFill>
                            <a:srgbClr val="000000"/>
                          </a:solidFill>
                          <a:effectLst/>
                          <a:latin typeface="ＭＳ Ｐゴシック"/>
                        </a:rPr>
                        <a:t>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dirty="0">
                          <a:solidFill>
                            <a:srgbClr val="000000"/>
                          </a:solidFill>
                          <a:effectLst/>
                          <a:latin typeface="ＭＳ Ｐゴシック"/>
                        </a:rPr>
                        <a:t>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dirty="0">
                          <a:solidFill>
                            <a:srgbClr val="000000"/>
                          </a:solidFill>
                          <a:effectLst/>
                          <a:latin typeface="ＭＳ Ｐゴシック"/>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dirty="0">
                          <a:solidFill>
                            <a:srgbClr val="000000"/>
                          </a:solidFill>
                          <a:effectLst/>
                          <a:latin typeface="ＭＳ Ｐゴシック"/>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1" i="0" u="none" strike="noStrike" dirty="0">
                          <a:solidFill>
                            <a:srgbClr val="000000"/>
                          </a:solidFill>
                          <a:effectLst/>
                          <a:latin typeface="ＭＳ Ｐゴシック"/>
                        </a:rPr>
                        <a:t>1179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grpSp>
        <p:nvGrpSpPr>
          <p:cNvPr id="5" name="グループ化 4"/>
          <p:cNvGrpSpPr/>
          <p:nvPr/>
        </p:nvGrpSpPr>
        <p:grpSpPr>
          <a:xfrm>
            <a:off x="171221" y="6088357"/>
            <a:ext cx="2744118" cy="646330"/>
            <a:chOff x="264405" y="6259751"/>
            <a:chExt cx="3117773" cy="324481"/>
          </a:xfrm>
        </p:grpSpPr>
        <p:sp>
          <p:nvSpPr>
            <p:cNvPr id="3" name="正方形/長方形 2"/>
            <p:cNvSpPr/>
            <p:nvPr/>
          </p:nvSpPr>
          <p:spPr>
            <a:xfrm>
              <a:off x="264405" y="6277992"/>
              <a:ext cx="572877" cy="28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2">
                    <a:lumMod val="10000"/>
                  </a:schemeClr>
                </a:solidFill>
              </a:endParaRPr>
            </a:p>
          </p:txBody>
        </p:sp>
        <p:sp>
          <p:nvSpPr>
            <p:cNvPr id="4" name="テキスト ボックス 3"/>
            <p:cNvSpPr txBox="1"/>
            <p:nvPr/>
          </p:nvSpPr>
          <p:spPr>
            <a:xfrm>
              <a:off x="837283" y="6259751"/>
              <a:ext cx="2544895" cy="324481"/>
            </a:xfrm>
            <a:prstGeom prst="rect">
              <a:avLst/>
            </a:prstGeom>
            <a:solidFill>
              <a:schemeClr val="bg1"/>
            </a:solidFill>
          </p:spPr>
          <p:txBody>
            <a:bodyPr wrap="square" rtlCol="0" anchor="ctr">
              <a:spAutoFit/>
            </a:bodyPr>
            <a:lstStyle/>
            <a:p>
              <a:pPr algn="ctr"/>
              <a:r>
                <a:rPr kumimoji="1" lang="ja-JP" altLang="en-US" dirty="0">
                  <a:solidFill>
                    <a:schemeClr val="bg2">
                      <a:lumMod val="10000"/>
                    </a:schemeClr>
                  </a:solidFill>
                </a:rPr>
                <a:t>非貧困群</a:t>
              </a:r>
              <a:r>
                <a:rPr kumimoji="1" lang="en-US" altLang="ja-JP" dirty="0">
                  <a:solidFill>
                    <a:schemeClr val="bg2">
                      <a:lumMod val="10000"/>
                    </a:schemeClr>
                  </a:solidFill>
                </a:rPr>
                <a:t>971</a:t>
              </a:r>
              <a:r>
                <a:rPr kumimoji="1" lang="ja-JP" altLang="en-US" dirty="0">
                  <a:solidFill>
                    <a:schemeClr val="bg2">
                      <a:lumMod val="10000"/>
                    </a:schemeClr>
                  </a:solidFill>
                </a:rPr>
                <a:t>世帯（</a:t>
              </a:r>
              <a:r>
                <a:rPr kumimoji="1" lang="en-US" altLang="ja-JP" dirty="0">
                  <a:solidFill>
                    <a:schemeClr val="bg2">
                      <a:lumMod val="10000"/>
                    </a:schemeClr>
                  </a:solidFill>
                </a:rPr>
                <a:t>82.4</a:t>
              </a:r>
              <a:r>
                <a:rPr kumimoji="1" lang="ja-JP" altLang="en-US" dirty="0">
                  <a:solidFill>
                    <a:schemeClr val="bg2">
                      <a:lumMod val="10000"/>
                    </a:schemeClr>
                  </a:solidFill>
                </a:rPr>
                <a:t>％）</a:t>
              </a:r>
            </a:p>
          </p:txBody>
        </p:sp>
      </p:grpSp>
      <p:grpSp>
        <p:nvGrpSpPr>
          <p:cNvPr id="12" name="グループ化 11"/>
          <p:cNvGrpSpPr/>
          <p:nvPr/>
        </p:nvGrpSpPr>
        <p:grpSpPr>
          <a:xfrm>
            <a:off x="3199941" y="6088359"/>
            <a:ext cx="2744118" cy="646330"/>
            <a:chOff x="264405" y="6259752"/>
            <a:chExt cx="3117773" cy="324481"/>
          </a:xfrm>
        </p:grpSpPr>
        <p:sp>
          <p:nvSpPr>
            <p:cNvPr id="13" name="正方形/長方形 12"/>
            <p:cNvSpPr/>
            <p:nvPr/>
          </p:nvSpPr>
          <p:spPr>
            <a:xfrm>
              <a:off x="264405" y="6277992"/>
              <a:ext cx="572877"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2">
                    <a:lumMod val="10000"/>
                  </a:schemeClr>
                </a:solidFill>
              </a:endParaRPr>
            </a:p>
          </p:txBody>
        </p:sp>
        <p:sp>
          <p:nvSpPr>
            <p:cNvPr id="14" name="テキスト ボックス 13"/>
            <p:cNvSpPr txBox="1"/>
            <p:nvPr/>
          </p:nvSpPr>
          <p:spPr>
            <a:xfrm>
              <a:off x="837283" y="6259752"/>
              <a:ext cx="2544895" cy="324481"/>
            </a:xfrm>
            <a:prstGeom prst="rect">
              <a:avLst/>
            </a:prstGeom>
            <a:solidFill>
              <a:schemeClr val="bg1"/>
            </a:solidFill>
          </p:spPr>
          <p:txBody>
            <a:bodyPr wrap="square" rtlCol="0" anchor="ctr">
              <a:spAutoFit/>
            </a:bodyPr>
            <a:lstStyle/>
            <a:p>
              <a:pPr algn="ctr"/>
              <a:r>
                <a:rPr kumimoji="1" lang="ja-JP" altLang="en-US" dirty="0">
                  <a:solidFill>
                    <a:schemeClr val="bg2">
                      <a:lumMod val="10000"/>
                    </a:schemeClr>
                  </a:solidFill>
                </a:rPr>
                <a:t>境界群</a:t>
              </a:r>
              <a:r>
                <a:rPr kumimoji="1" lang="en-US" altLang="ja-JP" dirty="0">
                  <a:solidFill>
                    <a:schemeClr val="bg2">
                      <a:lumMod val="10000"/>
                    </a:schemeClr>
                  </a:solidFill>
                </a:rPr>
                <a:t>98</a:t>
              </a:r>
              <a:r>
                <a:rPr kumimoji="1" lang="ja-JP" altLang="en-US" dirty="0">
                  <a:solidFill>
                    <a:schemeClr val="bg2">
                      <a:lumMod val="10000"/>
                    </a:schemeClr>
                  </a:solidFill>
                </a:rPr>
                <a:t>世帯</a:t>
              </a:r>
              <a:endParaRPr kumimoji="1" lang="en-US" altLang="ja-JP" dirty="0">
                <a:solidFill>
                  <a:schemeClr val="bg2">
                    <a:lumMod val="10000"/>
                  </a:schemeClr>
                </a:solidFill>
              </a:endParaRPr>
            </a:p>
            <a:p>
              <a:pPr algn="ctr"/>
              <a:r>
                <a:rPr kumimoji="1" lang="ja-JP" altLang="en-US" dirty="0">
                  <a:solidFill>
                    <a:schemeClr val="bg2">
                      <a:lumMod val="10000"/>
                    </a:schemeClr>
                  </a:solidFill>
                </a:rPr>
                <a:t>（</a:t>
              </a:r>
              <a:r>
                <a:rPr kumimoji="1" lang="en-US" altLang="ja-JP" dirty="0">
                  <a:solidFill>
                    <a:schemeClr val="bg2">
                      <a:lumMod val="10000"/>
                    </a:schemeClr>
                  </a:solidFill>
                </a:rPr>
                <a:t>8.3</a:t>
              </a:r>
              <a:r>
                <a:rPr kumimoji="1" lang="ja-JP" altLang="en-US" dirty="0">
                  <a:solidFill>
                    <a:schemeClr val="bg2">
                      <a:lumMod val="10000"/>
                    </a:schemeClr>
                  </a:solidFill>
                </a:rPr>
                <a:t>％）</a:t>
              </a:r>
            </a:p>
          </p:txBody>
        </p:sp>
      </p:grpSp>
      <p:grpSp>
        <p:nvGrpSpPr>
          <p:cNvPr id="15" name="グループ化 14"/>
          <p:cNvGrpSpPr/>
          <p:nvPr/>
        </p:nvGrpSpPr>
        <p:grpSpPr>
          <a:xfrm>
            <a:off x="6228661" y="6088357"/>
            <a:ext cx="2744118" cy="646330"/>
            <a:chOff x="264405" y="6259751"/>
            <a:chExt cx="3117773" cy="324481"/>
          </a:xfrm>
        </p:grpSpPr>
        <p:sp>
          <p:nvSpPr>
            <p:cNvPr id="16" name="正方形/長方形 15"/>
            <p:cNvSpPr/>
            <p:nvPr/>
          </p:nvSpPr>
          <p:spPr>
            <a:xfrm>
              <a:off x="264405" y="6277992"/>
              <a:ext cx="572877" cy="28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2">
                    <a:lumMod val="10000"/>
                  </a:schemeClr>
                </a:solidFill>
              </a:endParaRPr>
            </a:p>
          </p:txBody>
        </p:sp>
        <p:sp>
          <p:nvSpPr>
            <p:cNvPr id="17" name="テキスト ボックス 16"/>
            <p:cNvSpPr txBox="1"/>
            <p:nvPr/>
          </p:nvSpPr>
          <p:spPr>
            <a:xfrm>
              <a:off x="837283" y="6259751"/>
              <a:ext cx="2544895" cy="324481"/>
            </a:xfrm>
            <a:prstGeom prst="rect">
              <a:avLst/>
            </a:prstGeom>
            <a:solidFill>
              <a:schemeClr val="bg1"/>
            </a:solidFill>
          </p:spPr>
          <p:txBody>
            <a:bodyPr wrap="square" rtlCol="0" anchor="ctr">
              <a:spAutoFit/>
            </a:bodyPr>
            <a:lstStyle/>
            <a:p>
              <a:pPr algn="ctr"/>
              <a:r>
                <a:rPr kumimoji="1" lang="ja-JP" altLang="en-US" dirty="0">
                  <a:solidFill>
                    <a:schemeClr val="bg2">
                      <a:lumMod val="10000"/>
                    </a:schemeClr>
                  </a:solidFill>
                </a:rPr>
                <a:t>貧困群</a:t>
              </a:r>
              <a:r>
                <a:rPr kumimoji="1" lang="en-US" altLang="ja-JP" dirty="0">
                  <a:solidFill>
                    <a:schemeClr val="bg2">
                      <a:lumMod val="10000"/>
                    </a:schemeClr>
                  </a:solidFill>
                </a:rPr>
                <a:t>110</a:t>
              </a:r>
              <a:r>
                <a:rPr kumimoji="1" lang="ja-JP" altLang="en-US" dirty="0">
                  <a:solidFill>
                    <a:schemeClr val="bg2">
                      <a:lumMod val="10000"/>
                    </a:schemeClr>
                  </a:solidFill>
                </a:rPr>
                <a:t>世帯（</a:t>
              </a:r>
              <a:r>
                <a:rPr kumimoji="1" lang="en-US" altLang="ja-JP" dirty="0">
                  <a:solidFill>
                    <a:schemeClr val="bg2">
                      <a:lumMod val="10000"/>
                    </a:schemeClr>
                  </a:solidFill>
                </a:rPr>
                <a:t>9.3</a:t>
              </a:r>
              <a:r>
                <a:rPr kumimoji="1" lang="ja-JP" altLang="en-US" dirty="0">
                  <a:solidFill>
                    <a:schemeClr val="bg2">
                      <a:lumMod val="10000"/>
                    </a:schemeClr>
                  </a:solidFill>
                </a:rPr>
                <a:t>％）</a:t>
              </a:r>
            </a:p>
          </p:txBody>
        </p:sp>
      </p:grpSp>
      <p:pic>
        <p:nvPicPr>
          <p:cNvPr id="6" name="オーディオ 5">
            <a:hlinkClick r:id="" action="ppaction://media"/>
            <a:extLst>
              <a:ext uri="{FF2B5EF4-FFF2-40B4-BE49-F238E27FC236}">
                <a16:creationId xmlns:a16="http://schemas.microsoft.com/office/drawing/2014/main" id="{C9352CF0-6245-4B73-A310-8BDFEAC4D1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58967461"/>
      </p:ext>
    </p:extLst>
  </p:cSld>
  <p:clrMapOvr>
    <a:masterClrMapping/>
  </p:clrMapOvr>
  <mc:AlternateContent xmlns:mc="http://schemas.openxmlformats.org/markup-compatibility/2006" xmlns:p14="http://schemas.microsoft.com/office/powerpoint/2010/main">
    <mc:Choice Requires="p14">
      <p:transition spd="slow" p14:dur="2000" advTm="24112"/>
    </mc:Choice>
    <mc:Fallback xmlns="">
      <p:transition spd="slow" advTm="241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4000" cy="600074"/>
          </a:xfrm>
        </p:spPr>
        <p:txBody>
          <a:bodyPr>
            <a:normAutofit fontScale="90000"/>
          </a:bodyPr>
          <a:lstStyle/>
          <a:p>
            <a:r>
              <a:rPr kumimoji="1" lang="ja-JP" altLang="en-US" dirty="0"/>
              <a:t>対象者の背景</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272629164"/>
              </p:ext>
            </p:extLst>
          </p:nvPr>
        </p:nvGraphicFramePr>
        <p:xfrm>
          <a:off x="230801" y="603829"/>
          <a:ext cx="8736374" cy="5618592"/>
        </p:xfrm>
        <a:graphic>
          <a:graphicData uri="http://schemas.openxmlformats.org/drawingml/2006/table">
            <a:tbl>
              <a:tblPr>
                <a:tableStyleId>{5C22544A-7EE6-4342-B048-85BDC9FD1C3A}</a:tableStyleId>
              </a:tblPr>
              <a:tblGrid>
                <a:gridCol w="823816">
                  <a:extLst>
                    <a:ext uri="{9D8B030D-6E8A-4147-A177-3AD203B41FA5}">
                      <a16:colId xmlns:a16="http://schemas.microsoft.com/office/drawing/2014/main" val="20000"/>
                    </a:ext>
                  </a:extLst>
                </a:gridCol>
                <a:gridCol w="918932">
                  <a:extLst>
                    <a:ext uri="{9D8B030D-6E8A-4147-A177-3AD203B41FA5}">
                      <a16:colId xmlns:a16="http://schemas.microsoft.com/office/drawing/2014/main" val="20001"/>
                    </a:ext>
                  </a:extLst>
                </a:gridCol>
                <a:gridCol w="1281834">
                  <a:extLst>
                    <a:ext uri="{9D8B030D-6E8A-4147-A177-3AD203B41FA5}">
                      <a16:colId xmlns:a16="http://schemas.microsoft.com/office/drawing/2014/main" val="20002"/>
                    </a:ext>
                  </a:extLst>
                </a:gridCol>
                <a:gridCol w="823816">
                  <a:extLst>
                    <a:ext uri="{9D8B030D-6E8A-4147-A177-3AD203B41FA5}">
                      <a16:colId xmlns:a16="http://schemas.microsoft.com/office/drawing/2014/main" val="20003"/>
                    </a:ext>
                  </a:extLst>
                </a:gridCol>
                <a:gridCol w="823816">
                  <a:extLst>
                    <a:ext uri="{9D8B030D-6E8A-4147-A177-3AD203B41FA5}">
                      <a16:colId xmlns:a16="http://schemas.microsoft.com/office/drawing/2014/main" val="20004"/>
                    </a:ext>
                  </a:extLst>
                </a:gridCol>
                <a:gridCol w="1376950">
                  <a:extLst>
                    <a:ext uri="{9D8B030D-6E8A-4147-A177-3AD203B41FA5}">
                      <a16:colId xmlns:a16="http://schemas.microsoft.com/office/drawing/2014/main" val="20005"/>
                    </a:ext>
                  </a:extLst>
                </a:gridCol>
                <a:gridCol w="823816">
                  <a:extLst>
                    <a:ext uri="{9D8B030D-6E8A-4147-A177-3AD203B41FA5}">
                      <a16:colId xmlns:a16="http://schemas.microsoft.com/office/drawing/2014/main" val="20006"/>
                    </a:ext>
                  </a:extLst>
                </a:gridCol>
                <a:gridCol w="823816">
                  <a:extLst>
                    <a:ext uri="{9D8B030D-6E8A-4147-A177-3AD203B41FA5}">
                      <a16:colId xmlns:a16="http://schemas.microsoft.com/office/drawing/2014/main" val="20007"/>
                    </a:ext>
                  </a:extLst>
                </a:gridCol>
                <a:gridCol w="1039578">
                  <a:extLst>
                    <a:ext uri="{9D8B030D-6E8A-4147-A177-3AD203B41FA5}">
                      <a16:colId xmlns:a16="http://schemas.microsoft.com/office/drawing/2014/main" val="20008"/>
                    </a:ext>
                  </a:extLst>
                </a:gridCol>
              </a:tblGrid>
              <a:tr h="351162">
                <a:tc rowSpan="2" gridSpan="2">
                  <a:txBody>
                    <a:bodyPr/>
                    <a:lstStyle/>
                    <a:p>
                      <a:pPr algn="ctr" fontAlgn="ctr"/>
                      <a:r>
                        <a:rPr lang="ja-JP" altLang="en-US" sz="1600" u="none" strike="noStrike" dirty="0">
                          <a:effectLst/>
                        </a:rPr>
                        <a:t>　</a:t>
                      </a:r>
                      <a:endParaRPr lang="ja-JP" altLang="en-US" sz="1600" b="0" i="0" u="none" strike="noStrike" dirty="0">
                        <a:solidFill>
                          <a:srgbClr val="000000"/>
                        </a:solidFill>
                        <a:effectLst/>
                        <a:latin typeface="游ゴシック"/>
                      </a:endParaRPr>
                    </a:p>
                  </a:txBody>
                  <a:tcPr marL="7620" marR="7620" marT="7620" marB="0" anchor="ctr"/>
                </a:tc>
                <a:tc rowSpan="2" hMerge="1">
                  <a:txBody>
                    <a:bodyPr/>
                    <a:lstStyle/>
                    <a:p>
                      <a:endParaRPr kumimoji="1" lang="ja-JP" altLang="en-US"/>
                    </a:p>
                  </a:txBody>
                  <a:tcPr/>
                </a:tc>
                <a:tc gridSpan="3">
                  <a:txBody>
                    <a:bodyPr/>
                    <a:lstStyle/>
                    <a:p>
                      <a:pPr algn="ctr" fontAlgn="ctr"/>
                      <a:r>
                        <a:rPr lang="zh-TW" altLang="en-US" sz="1600" u="none" strike="noStrike" dirty="0">
                          <a:effectLst/>
                        </a:rPr>
                        <a:t>貧困群（Ｎ＝</a:t>
                      </a:r>
                      <a:r>
                        <a:rPr lang="en-US" altLang="zh-TW" sz="1600" u="none" strike="noStrike" dirty="0">
                          <a:effectLst/>
                        </a:rPr>
                        <a:t>110</a:t>
                      </a:r>
                      <a:r>
                        <a:rPr lang="zh-TW" altLang="en-US" sz="1600" u="none" strike="noStrike" dirty="0">
                          <a:effectLst/>
                        </a:rPr>
                        <a:t>）</a:t>
                      </a:r>
                      <a:endParaRPr lang="zh-TW" altLang="en-US" sz="1600" b="0" i="0" u="none" strike="noStrike" dirty="0">
                        <a:solidFill>
                          <a:srgbClr val="000000"/>
                        </a:solidFill>
                        <a:effectLst/>
                        <a:latin typeface="游ゴシック"/>
                      </a:endParaRPr>
                    </a:p>
                  </a:txBody>
                  <a:tcPr marL="7620" marR="7620" marT="7620" marB="0"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zh-TW" altLang="en-US" sz="1600" u="none" strike="noStrike">
                          <a:effectLst/>
                        </a:rPr>
                        <a:t>非貧困群（Ｎ＝</a:t>
                      </a:r>
                      <a:r>
                        <a:rPr lang="en-US" altLang="zh-TW" sz="1600" u="none" strike="noStrike">
                          <a:effectLst/>
                        </a:rPr>
                        <a:t>971</a:t>
                      </a:r>
                      <a:r>
                        <a:rPr lang="zh-TW" altLang="en-US" sz="1600" u="none" strike="noStrike">
                          <a:effectLst/>
                        </a:rPr>
                        <a:t>）</a:t>
                      </a:r>
                      <a:endParaRPr lang="zh-TW" altLang="en-US" sz="1600" b="0" i="0" u="none" strike="noStrike">
                        <a:solidFill>
                          <a:srgbClr val="000000"/>
                        </a:solidFill>
                        <a:effectLst/>
                        <a:latin typeface="游ゴシック"/>
                      </a:endParaRPr>
                    </a:p>
                  </a:txBody>
                  <a:tcPr marL="7620" marR="7620" marT="762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en-US" sz="1600" u="none" strike="noStrike">
                          <a:effectLst/>
                        </a:rPr>
                        <a:t>P</a:t>
                      </a:r>
                      <a:r>
                        <a:rPr lang="ja-JP" altLang="en-US" sz="1600" u="none" strike="noStrike">
                          <a:effectLst/>
                        </a:rPr>
                        <a:t>値</a:t>
                      </a:r>
                      <a:endParaRPr lang="ja-JP" altLang="en-US" sz="1600" b="0" i="0" u="none" strike="noStrike">
                        <a:solidFill>
                          <a:srgbClr val="000000"/>
                        </a:solidFill>
                        <a:effectLst/>
                        <a:latin typeface="游ゴシック"/>
                      </a:endParaRPr>
                    </a:p>
                  </a:txBody>
                  <a:tcPr marL="7620" marR="7620" marT="7620" marB="0" anchor="ctr"/>
                </a:tc>
                <a:extLst>
                  <a:ext uri="{0D108BD9-81ED-4DB2-BD59-A6C34878D82A}">
                    <a16:rowId xmlns:a16="http://schemas.microsoft.com/office/drawing/2014/main" val="10000"/>
                  </a:ext>
                </a:extLst>
              </a:tr>
              <a:tr h="351162">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sz="1600" u="none" strike="noStrike">
                          <a:effectLst/>
                        </a:rPr>
                        <a:t>％ or </a:t>
                      </a:r>
                      <a:r>
                        <a:rPr lang="ja-JP" altLang="en-US" sz="1600" u="none" strike="noStrike">
                          <a:effectLst/>
                        </a:rPr>
                        <a:t>中央値</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sz="1600" u="none" strike="noStrike">
                          <a:effectLst/>
                        </a:rPr>
                        <a:t>N</a:t>
                      </a:r>
                      <a:endParaRPr lang="en-US" sz="1600" b="0" i="0" u="none" strike="noStrike">
                        <a:solidFill>
                          <a:srgbClr val="000000"/>
                        </a:solidFill>
                        <a:effectLst/>
                        <a:latin typeface="游ゴシック"/>
                      </a:endParaRPr>
                    </a:p>
                  </a:txBody>
                  <a:tcPr marL="7620" marR="7620" marT="7620" marB="0" anchor="ctr"/>
                </a:tc>
                <a:tc>
                  <a:txBody>
                    <a:bodyPr/>
                    <a:lstStyle/>
                    <a:p>
                      <a:pPr algn="ctr" fontAlgn="ctr"/>
                      <a:r>
                        <a:rPr lang="ja-JP" altLang="en-US" sz="1600" u="none" strike="noStrike">
                          <a:effectLst/>
                        </a:rPr>
                        <a:t>欠損値</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sz="1600" u="none" strike="noStrike">
                          <a:effectLst/>
                        </a:rPr>
                        <a:t>％ or </a:t>
                      </a:r>
                      <a:r>
                        <a:rPr lang="ja-JP" altLang="en-US" sz="1600" u="none" strike="noStrike">
                          <a:effectLst/>
                        </a:rPr>
                        <a:t>中央値</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sz="1600" u="none" strike="noStrike">
                          <a:effectLst/>
                        </a:rPr>
                        <a:t>N</a:t>
                      </a:r>
                      <a:endParaRPr lang="en-US" sz="1600" b="0" i="0" u="none" strike="noStrike">
                        <a:solidFill>
                          <a:srgbClr val="000000"/>
                        </a:solidFill>
                        <a:effectLst/>
                        <a:latin typeface="游ゴシック"/>
                      </a:endParaRPr>
                    </a:p>
                  </a:txBody>
                  <a:tcPr marL="7620" marR="7620" marT="7620" marB="0" anchor="ctr"/>
                </a:tc>
                <a:tc>
                  <a:txBody>
                    <a:bodyPr/>
                    <a:lstStyle/>
                    <a:p>
                      <a:pPr algn="ctr" fontAlgn="ctr"/>
                      <a:r>
                        <a:rPr lang="ja-JP" altLang="en-US" sz="1600" u="none" strike="noStrike">
                          <a:effectLst/>
                        </a:rPr>
                        <a:t>欠損値</a:t>
                      </a:r>
                      <a:endParaRPr lang="ja-JP" altLang="en-US" sz="1600" b="0" i="0" u="none" strike="noStrike">
                        <a:solidFill>
                          <a:srgbClr val="000000"/>
                        </a:solidFill>
                        <a:effectLst/>
                        <a:latin typeface="游ゴシック"/>
                      </a:endParaRPr>
                    </a:p>
                  </a:txBody>
                  <a:tcPr marL="7620" marR="7620" marT="7620" marB="0" anchor="ctr"/>
                </a:tc>
                <a:tc vMerge="1">
                  <a:txBody>
                    <a:bodyPr/>
                    <a:lstStyle/>
                    <a:p>
                      <a:endParaRPr kumimoji="1" lang="ja-JP" altLang="en-US"/>
                    </a:p>
                  </a:txBody>
                  <a:tcPr/>
                </a:tc>
                <a:extLst>
                  <a:ext uri="{0D108BD9-81ED-4DB2-BD59-A6C34878D82A}">
                    <a16:rowId xmlns:a16="http://schemas.microsoft.com/office/drawing/2014/main" val="10001"/>
                  </a:ext>
                </a:extLst>
              </a:tr>
              <a:tr h="351162">
                <a:tc rowSpan="3">
                  <a:txBody>
                    <a:bodyPr/>
                    <a:lstStyle/>
                    <a:p>
                      <a:pPr algn="ctr" fontAlgn="ctr"/>
                      <a:r>
                        <a:rPr lang="ja-JP" altLang="en-US" sz="1600" u="none" strike="noStrike">
                          <a:effectLst/>
                        </a:rPr>
                        <a:t>子ども</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ja-JP" altLang="en-US" sz="1600" u="none" strike="noStrike">
                          <a:effectLst/>
                        </a:rPr>
                        <a:t>年齢</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10</a:t>
                      </a:r>
                      <a:r>
                        <a:rPr lang="ja-JP" altLang="en-US" sz="1600" u="none" strike="noStrike">
                          <a:effectLst/>
                        </a:rPr>
                        <a:t>歳</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110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10</a:t>
                      </a:r>
                      <a:r>
                        <a:rPr lang="ja-JP" altLang="en-US" sz="1600" u="none" strike="noStrike">
                          <a:effectLst/>
                        </a:rPr>
                        <a:t>歳</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971</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0.466</a:t>
                      </a:r>
                      <a:endParaRPr lang="en-US" altLang="ja-JP" sz="1600" b="0" i="0" u="none" strike="noStrike">
                        <a:solidFill>
                          <a:srgbClr val="000000"/>
                        </a:solidFill>
                        <a:effectLst/>
                        <a:latin typeface="游ゴシック"/>
                      </a:endParaRPr>
                    </a:p>
                  </a:txBody>
                  <a:tcPr marL="7620" marR="7620" marT="7620" marB="0" anchor="ctr"/>
                </a:tc>
                <a:extLst>
                  <a:ext uri="{0D108BD9-81ED-4DB2-BD59-A6C34878D82A}">
                    <a16:rowId xmlns:a16="http://schemas.microsoft.com/office/drawing/2014/main" val="10002"/>
                  </a:ext>
                </a:extLst>
              </a:tr>
              <a:tr h="351162">
                <a:tc vMerge="1">
                  <a:txBody>
                    <a:bodyPr/>
                    <a:lstStyle/>
                    <a:p>
                      <a:endParaRPr kumimoji="1" lang="ja-JP" altLang="en-US"/>
                    </a:p>
                  </a:txBody>
                  <a:tcPr/>
                </a:tc>
                <a:tc>
                  <a:txBody>
                    <a:bodyPr/>
                    <a:lstStyle/>
                    <a:p>
                      <a:pPr algn="ctr" fontAlgn="ctr"/>
                      <a:r>
                        <a:rPr lang="ja-JP" altLang="en-US" sz="1600" u="none" strike="noStrike">
                          <a:effectLst/>
                        </a:rPr>
                        <a:t>男</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55.0%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60</a:t>
                      </a:r>
                      <a:endParaRPr lang="en-US" altLang="ja-JP" sz="1600" b="0" i="0" u="none" strike="noStrike">
                        <a:solidFill>
                          <a:srgbClr val="000000"/>
                        </a:solidFill>
                        <a:effectLst/>
                        <a:latin typeface="游ゴシック"/>
                      </a:endParaRPr>
                    </a:p>
                  </a:txBody>
                  <a:tcPr marL="7620" marR="7620" marT="7620" marB="0" anchor="ctr"/>
                </a:tc>
                <a:tc rowSpan="2">
                  <a:txBody>
                    <a:bodyPr/>
                    <a:lstStyle/>
                    <a:p>
                      <a:pPr algn="ctr" fontAlgn="ctr"/>
                      <a:r>
                        <a:rPr lang="en-US" altLang="ja-JP" sz="1600" u="none" strike="noStrike">
                          <a:effectLst/>
                        </a:rPr>
                        <a:t>1</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50.9%</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493</a:t>
                      </a:r>
                      <a:endParaRPr lang="en-US" altLang="ja-JP" sz="1600" b="0" i="0" u="none" strike="noStrike">
                        <a:solidFill>
                          <a:srgbClr val="000000"/>
                        </a:solidFill>
                        <a:effectLst/>
                        <a:latin typeface="游ゴシック"/>
                      </a:endParaRPr>
                    </a:p>
                  </a:txBody>
                  <a:tcPr marL="7620" marR="7620" marT="7620" marB="0" anchor="ctr"/>
                </a:tc>
                <a:tc rowSpan="2">
                  <a:txBody>
                    <a:bodyPr/>
                    <a:lstStyle/>
                    <a:p>
                      <a:pPr algn="ctr" fontAlgn="ctr"/>
                      <a:r>
                        <a:rPr lang="en-US" altLang="ja-JP" sz="1600" u="none" strike="noStrike">
                          <a:effectLst/>
                        </a:rPr>
                        <a:t>3</a:t>
                      </a:r>
                      <a:endParaRPr lang="en-US" altLang="ja-JP" sz="1600" b="0" i="0" u="none" strike="noStrike">
                        <a:solidFill>
                          <a:srgbClr val="000000"/>
                        </a:solidFill>
                        <a:effectLst/>
                        <a:latin typeface="游ゴシック"/>
                      </a:endParaRPr>
                    </a:p>
                  </a:txBody>
                  <a:tcPr marL="7620" marR="7620" marT="7620" marB="0" anchor="ctr"/>
                </a:tc>
                <a:tc rowSpan="2">
                  <a:txBody>
                    <a:bodyPr/>
                    <a:lstStyle/>
                    <a:p>
                      <a:pPr algn="ctr" fontAlgn="ctr"/>
                      <a:r>
                        <a:rPr lang="en-US" altLang="ja-JP" sz="1600" u="none" strike="noStrike">
                          <a:effectLst/>
                        </a:rPr>
                        <a:t>0.475</a:t>
                      </a:r>
                      <a:endParaRPr lang="en-US" altLang="ja-JP" sz="1600" b="0" i="0" u="none" strike="noStrike">
                        <a:solidFill>
                          <a:srgbClr val="000000"/>
                        </a:solidFill>
                        <a:effectLst/>
                        <a:latin typeface="游ゴシック"/>
                      </a:endParaRPr>
                    </a:p>
                  </a:txBody>
                  <a:tcPr marL="7620" marR="7620" marT="7620" marB="0" anchor="ctr"/>
                </a:tc>
                <a:extLst>
                  <a:ext uri="{0D108BD9-81ED-4DB2-BD59-A6C34878D82A}">
                    <a16:rowId xmlns:a16="http://schemas.microsoft.com/office/drawing/2014/main" val="10003"/>
                  </a:ext>
                </a:extLst>
              </a:tr>
              <a:tr h="351162">
                <a:tc vMerge="1">
                  <a:txBody>
                    <a:bodyPr/>
                    <a:lstStyle/>
                    <a:p>
                      <a:endParaRPr kumimoji="1" lang="ja-JP" altLang="en-US"/>
                    </a:p>
                  </a:txBody>
                  <a:tcPr/>
                </a:tc>
                <a:tc>
                  <a:txBody>
                    <a:bodyPr/>
                    <a:lstStyle/>
                    <a:p>
                      <a:pPr algn="ctr" fontAlgn="ctr"/>
                      <a:r>
                        <a:rPr lang="ja-JP" altLang="en-US" sz="1600" u="none" strike="noStrike">
                          <a:effectLst/>
                        </a:rPr>
                        <a:t>女</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45.0%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49</a:t>
                      </a:r>
                      <a:endParaRPr lang="en-US" altLang="ja-JP" sz="1600" b="0" i="0" u="none" strike="noStrike">
                        <a:solidFill>
                          <a:srgbClr val="000000"/>
                        </a:solidFill>
                        <a:effectLst/>
                        <a:latin typeface="游ゴシック"/>
                      </a:endParaRPr>
                    </a:p>
                  </a:txBody>
                  <a:tcPr marL="7620" marR="7620" marT="7620" marB="0" anchor="ctr"/>
                </a:tc>
                <a:tc vMerge="1">
                  <a:txBody>
                    <a:bodyPr/>
                    <a:lstStyle/>
                    <a:p>
                      <a:endParaRPr kumimoji="1" lang="ja-JP" altLang="en-US"/>
                    </a:p>
                  </a:txBody>
                  <a:tcPr/>
                </a:tc>
                <a:tc>
                  <a:txBody>
                    <a:bodyPr/>
                    <a:lstStyle/>
                    <a:p>
                      <a:pPr algn="ctr" fontAlgn="ctr"/>
                      <a:r>
                        <a:rPr lang="en-US" altLang="ja-JP" sz="1600" u="none" strike="noStrike">
                          <a:effectLst/>
                        </a:rPr>
                        <a:t>49.1%</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475</a:t>
                      </a:r>
                      <a:endParaRPr lang="en-US" altLang="ja-JP" sz="1600" b="0" i="0" u="none" strike="noStrike">
                        <a:solidFill>
                          <a:srgbClr val="000000"/>
                        </a:solidFill>
                        <a:effectLst/>
                        <a:latin typeface="游ゴシック"/>
                      </a:endParaRPr>
                    </a:p>
                  </a:txBody>
                  <a:tcPr marL="7620" marR="7620" marT="762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351162">
                <a:tc rowSpan="3">
                  <a:txBody>
                    <a:bodyPr/>
                    <a:lstStyle/>
                    <a:p>
                      <a:pPr algn="ctr" fontAlgn="ctr"/>
                      <a:r>
                        <a:rPr lang="ja-JP" altLang="en-US" sz="1600" u="none" strike="noStrike">
                          <a:effectLst/>
                        </a:rPr>
                        <a:t>回答者</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ja-JP" altLang="en-US" sz="1600" u="none" strike="noStrike">
                          <a:effectLst/>
                        </a:rPr>
                        <a:t>母親</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90.9%</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100</a:t>
                      </a:r>
                      <a:endParaRPr lang="en-US" altLang="ja-JP" sz="1600" b="0" i="0" u="none" strike="noStrike">
                        <a:solidFill>
                          <a:srgbClr val="000000"/>
                        </a:solidFill>
                        <a:effectLst/>
                        <a:latin typeface="游ゴシック"/>
                      </a:endParaRPr>
                    </a:p>
                  </a:txBody>
                  <a:tcPr marL="7620" marR="7620" marT="7620" marB="0" anchor="ctr"/>
                </a:tc>
                <a:tc rowSpan="3">
                  <a:txBody>
                    <a:bodyPr/>
                    <a:lstStyle/>
                    <a:p>
                      <a:pPr algn="ctr" fontAlgn="ctr"/>
                      <a:r>
                        <a:rPr lang="en-US" altLang="ja-JP" sz="1600" u="none" strike="noStrike">
                          <a:effectLst/>
                        </a:rPr>
                        <a:t>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86.3%</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838</a:t>
                      </a:r>
                      <a:endParaRPr lang="en-US" altLang="ja-JP" sz="1600" b="0" i="0" u="none" strike="noStrike">
                        <a:solidFill>
                          <a:srgbClr val="000000"/>
                        </a:solidFill>
                        <a:effectLst/>
                        <a:latin typeface="游ゴシック"/>
                      </a:endParaRPr>
                    </a:p>
                  </a:txBody>
                  <a:tcPr marL="7620" marR="7620" marT="7620" marB="0" anchor="ctr"/>
                </a:tc>
                <a:tc rowSpan="3">
                  <a:txBody>
                    <a:bodyPr/>
                    <a:lstStyle/>
                    <a:p>
                      <a:pPr algn="ctr" fontAlgn="ctr"/>
                      <a:r>
                        <a:rPr lang="en-US" altLang="ja-JP" sz="1600" u="none" strike="noStrike">
                          <a:effectLst/>
                        </a:rPr>
                        <a:t>0</a:t>
                      </a:r>
                      <a:endParaRPr lang="en-US" altLang="ja-JP" sz="1600" b="0" i="0" u="none" strike="noStrike">
                        <a:solidFill>
                          <a:srgbClr val="000000"/>
                        </a:solidFill>
                        <a:effectLst/>
                        <a:latin typeface="游ゴシック"/>
                      </a:endParaRPr>
                    </a:p>
                  </a:txBody>
                  <a:tcPr marL="7620" marR="7620" marT="7620" marB="0" anchor="ctr"/>
                </a:tc>
                <a:tc rowSpan="3">
                  <a:txBody>
                    <a:bodyPr/>
                    <a:lstStyle/>
                    <a:p>
                      <a:pPr algn="ctr" fontAlgn="ctr"/>
                      <a:r>
                        <a:rPr lang="en-US" altLang="ja-JP" sz="1600" b="1" u="none" strike="noStrike" dirty="0">
                          <a:solidFill>
                            <a:srgbClr val="FF0000"/>
                          </a:solidFill>
                          <a:effectLst/>
                        </a:rPr>
                        <a:t>0.0372</a:t>
                      </a:r>
                      <a:endParaRPr lang="en-US" altLang="ja-JP" sz="1600" b="1" i="0" u="none" strike="noStrike" dirty="0">
                        <a:solidFill>
                          <a:srgbClr val="FF0000"/>
                        </a:solidFill>
                        <a:effectLst/>
                        <a:latin typeface="游ゴシック"/>
                      </a:endParaRPr>
                    </a:p>
                  </a:txBody>
                  <a:tcPr marL="7620" marR="7620" marT="7620" marB="0" anchor="ctr"/>
                </a:tc>
                <a:extLst>
                  <a:ext uri="{0D108BD9-81ED-4DB2-BD59-A6C34878D82A}">
                    <a16:rowId xmlns:a16="http://schemas.microsoft.com/office/drawing/2014/main" val="10005"/>
                  </a:ext>
                </a:extLst>
              </a:tr>
              <a:tr h="351162">
                <a:tc vMerge="1">
                  <a:txBody>
                    <a:bodyPr/>
                    <a:lstStyle/>
                    <a:p>
                      <a:endParaRPr kumimoji="1" lang="ja-JP" altLang="en-US"/>
                    </a:p>
                  </a:txBody>
                  <a:tcPr/>
                </a:tc>
                <a:tc>
                  <a:txBody>
                    <a:bodyPr/>
                    <a:lstStyle/>
                    <a:p>
                      <a:pPr algn="ctr" fontAlgn="ctr"/>
                      <a:r>
                        <a:rPr lang="ja-JP" altLang="en-US" sz="1600" u="none" strike="noStrike">
                          <a:effectLst/>
                        </a:rPr>
                        <a:t>父親</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7.3%</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8</a:t>
                      </a:r>
                      <a:endParaRPr lang="en-US" altLang="ja-JP" sz="1600" b="0" i="0" u="none" strike="noStrike">
                        <a:solidFill>
                          <a:srgbClr val="000000"/>
                        </a:solidFill>
                        <a:effectLst/>
                        <a:latin typeface="游ゴシック"/>
                      </a:endParaRPr>
                    </a:p>
                  </a:txBody>
                  <a:tcPr marL="7620" marR="7620" marT="7620" marB="0" anchor="ctr"/>
                </a:tc>
                <a:tc vMerge="1">
                  <a:txBody>
                    <a:bodyPr/>
                    <a:lstStyle/>
                    <a:p>
                      <a:endParaRPr kumimoji="1" lang="ja-JP" altLang="en-US"/>
                    </a:p>
                  </a:txBody>
                  <a:tcPr/>
                </a:tc>
                <a:tc>
                  <a:txBody>
                    <a:bodyPr/>
                    <a:lstStyle/>
                    <a:p>
                      <a:pPr algn="ctr" fontAlgn="ctr"/>
                      <a:r>
                        <a:rPr lang="en-US" altLang="ja-JP" sz="1600" u="none" strike="noStrike">
                          <a:effectLst/>
                        </a:rPr>
                        <a:t>13.3%</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129</a:t>
                      </a:r>
                      <a:endParaRPr lang="en-US" altLang="ja-JP" sz="1600" b="0" i="0" u="none" strike="noStrike">
                        <a:solidFill>
                          <a:srgbClr val="000000"/>
                        </a:solidFill>
                        <a:effectLst/>
                        <a:latin typeface="游ゴシック"/>
                      </a:endParaRPr>
                    </a:p>
                  </a:txBody>
                  <a:tcPr marL="7620" marR="7620" marT="762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351162">
                <a:tc vMerge="1">
                  <a:txBody>
                    <a:bodyPr/>
                    <a:lstStyle/>
                    <a:p>
                      <a:endParaRPr kumimoji="1" lang="ja-JP" altLang="en-US"/>
                    </a:p>
                  </a:txBody>
                  <a:tcPr/>
                </a:tc>
                <a:tc>
                  <a:txBody>
                    <a:bodyPr/>
                    <a:lstStyle/>
                    <a:p>
                      <a:pPr algn="ctr" fontAlgn="ctr"/>
                      <a:r>
                        <a:rPr lang="ja-JP" altLang="en-US" sz="1600" u="none" strike="noStrike">
                          <a:effectLst/>
                        </a:rPr>
                        <a:t>その他</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1.8%</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2</a:t>
                      </a:r>
                      <a:endParaRPr lang="en-US" altLang="ja-JP" sz="1600" b="0" i="0" u="none" strike="noStrike">
                        <a:solidFill>
                          <a:srgbClr val="000000"/>
                        </a:solidFill>
                        <a:effectLst/>
                        <a:latin typeface="游ゴシック"/>
                      </a:endParaRPr>
                    </a:p>
                  </a:txBody>
                  <a:tcPr marL="7620" marR="7620" marT="7620" marB="0" anchor="ctr"/>
                </a:tc>
                <a:tc vMerge="1">
                  <a:txBody>
                    <a:bodyPr/>
                    <a:lstStyle/>
                    <a:p>
                      <a:endParaRPr kumimoji="1" lang="ja-JP" altLang="en-US"/>
                    </a:p>
                  </a:txBody>
                  <a:tcPr/>
                </a:tc>
                <a:tc>
                  <a:txBody>
                    <a:bodyPr/>
                    <a:lstStyle/>
                    <a:p>
                      <a:pPr algn="ctr" fontAlgn="ctr"/>
                      <a:r>
                        <a:rPr lang="en-US" altLang="ja-JP" sz="1600" u="none" strike="noStrike">
                          <a:effectLst/>
                        </a:rPr>
                        <a:t>0.4%</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4</a:t>
                      </a:r>
                      <a:endParaRPr lang="en-US" altLang="ja-JP" sz="1600" b="0" i="0" u="none" strike="noStrike">
                        <a:solidFill>
                          <a:srgbClr val="000000"/>
                        </a:solidFill>
                        <a:effectLst/>
                        <a:latin typeface="游ゴシック"/>
                      </a:endParaRPr>
                    </a:p>
                  </a:txBody>
                  <a:tcPr marL="7620" marR="7620" marT="762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351162">
                <a:tc gridSpan="2">
                  <a:txBody>
                    <a:bodyPr/>
                    <a:lstStyle/>
                    <a:p>
                      <a:pPr algn="ctr" fontAlgn="ctr"/>
                      <a:r>
                        <a:rPr lang="ja-JP" altLang="en-US" sz="1600" u="none" strike="noStrike">
                          <a:effectLst/>
                        </a:rPr>
                        <a:t>母親の年齢</a:t>
                      </a:r>
                      <a:endParaRPr lang="ja-JP" altLang="en-US" sz="1600" b="0" i="0" u="none" strike="noStrike">
                        <a:solidFill>
                          <a:srgbClr val="000000"/>
                        </a:solidFill>
                        <a:effectLst/>
                        <a:latin typeface="游ゴシック"/>
                      </a:endParaRPr>
                    </a:p>
                  </a:txBody>
                  <a:tcPr marL="7620" marR="7620" marT="7620" marB="0" anchor="ctr"/>
                </a:tc>
                <a:tc hMerge="1">
                  <a:txBody>
                    <a:bodyPr/>
                    <a:lstStyle/>
                    <a:p>
                      <a:endParaRPr kumimoji="1" lang="ja-JP" altLang="en-US"/>
                    </a:p>
                  </a:txBody>
                  <a:tcPr/>
                </a:tc>
                <a:tc>
                  <a:txBody>
                    <a:bodyPr/>
                    <a:lstStyle/>
                    <a:p>
                      <a:pPr algn="ctr" fontAlgn="ctr"/>
                      <a:r>
                        <a:rPr lang="en-US" altLang="ja-JP" sz="1600" u="none" strike="noStrike">
                          <a:effectLst/>
                        </a:rPr>
                        <a:t>40</a:t>
                      </a:r>
                      <a:r>
                        <a:rPr lang="ja-JP" altLang="en-US" sz="1600" u="none" strike="noStrike">
                          <a:effectLst/>
                        </a:rPr>
                        <a:t>歳</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99</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11</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41</a:t>
                      </a:r>
                      <a:r>
                        <a:rPr lang="ja-JP" altLang="en-US" sz="1600" u="none" strike="noStrike">
                          <a:effectLst/>
                        </a:rPr>
                        <a:t>歳</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835</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136</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b="1" u="none" strike="noStrike" dirty="0">
                          <a:solidFill>
                            <a:srgbClr val="FF0000"/>
                          </a:solidFill>
                          <a:effectLst/>
                        </a:rPr>
                        <a:t>0.003</a:t>
                      </a:r>
                      <a:endParaRPr lang="en-US" altLang="ja-JP" sz="1600" b="1" i="0" u="none" strike="noStrike" dirty="0">
                        <a:solidFill>
                          <a:srgbClr val="FF0000"/>
                        </a:solidFill>
                        <a:effectLst/>
                        <a:latin typeface="游ゴシック"/>
                      </a:endParaRPr>
                    </a:p>
                  </a:txBody>
                  <a:tcPr marL="7620" marR="7620" marT="7620" marB="0" anchor="ctr"/>
                </a:tc>
                <a:extLst>
                  <a:ext uri="{0D108BD9-81ED-4DB2-BD59-A6C34878D82A}">
                    <a16:rowId xmlns:a16="http://schemas.microsoft.com/office/drawing/2014/main" val="10008"/>
                  </a:ext>
                </a:extLst>
              </a:tr>
              <a:tr h="351162">
                <a:tc gridSpan="2">
                  <a:txBody>
                    <a:bodyPr/>
                    <a:lstStyle/>
                    <a:p>
                      <a:pPr algn="ctr" fontAlgn="ctr"/>
                      <a:r>
                        <a:rPr lang="ja-JP" altLang="en-US" sz="1600" u="none" strike="noStrike">
                          <a:effectLst/>
                        </a:rPr>
                        <a:t>父親の年齢</a:t>
                      </a:r>
                      <a:endParaRPr lang="ja-JP" altLang="en-US" sz="1600" b="0" i="0" u="none" strike="noStrike">
                        <a:solidFill>
                          <a:srgbClr val="000000"/>
                        </a:solidFill>
                        <a:effectLst/>
                        <a:latin typeface="游ゴシック"/>
                      </a:endParaRPr>
                    </a:p>
                  </a:txBody>
                  <a:tcPr marL="7620" marR="7620" marT="7620" marB="0" anchor="ctr"/>
                </a:tc>
                <a:tc hMerge="1">
                  <a:txBody>
                    <a:bodyPr/>
                    <a:lstStyle/>
                    <a:p>
                      <a:endParaRPr kumimoji="1" lang="ja-JP" altLang="en-US"/>
                    </a:p>
                  </a:txBody>
                  <a:tcPr/>
                </a:tc>
                <a:tc>
                  <a:txBody>
                    <a:bodyPr/>
                    <a:lstStyle/>
                    <a:p>
                      <a:pPr algn="ctr" fontAlgn="ctr"/>
                      <a:r>
                        <a:rPr lang="en-US" altLang="ja-JP" sz="1600" u="none" strike="noStrike">
                          <a:effectLst/>
                        </a:rPr>
                        <a:t>38</a:t>
                      </a:r>
                      <a:r>
                        <a:rPr lang="ja-JP" altLang="en-US" sz="1600" u="none" strike="noStrike">
                          <a:effectLst/>
                        </a:rPr>
                        <a:t>歳</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8</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102</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42</a:t>
                      </a:r>
                      <a:r>
                        <a:rPr lang="ja-JP" altLang="en-US" sz="1600" u="none" strike="noStrike">
                          <a:effectLst/>
                        </a:rPr>
                        <a:t>歳</a:t>
                      </a:r>
                      <a:endParaRPr lang="ja-JP" altLang="en-US"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129</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842</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0.064</a:t>
                      </a:r>
                      <a:endParaRPr lang="en-US" altLang="ja-JP" sz="1600" b="0" i="0" u="none" strike="noStrike">
                        <a:solidFill>
                          <a:srgbClr val="000000"/>
                        </a:solidFill>
                        <a:effectLst/>
                        <a:latin typeface="游ゴシック"/>
                      </a:endParaRPr>
                    </a:p>
                  </a:txBody>
                  <a:tcPr marL="7620" marR="7620" marT="7620" marB="0" anchor="ctr"/>
                </a:tc>
                <a:extLst>
                  <a:ext uri="{0D108BD9-81ED-4DB2-BD59-A6C34878D82A}">
                    <a16:rowId xmlns:a16="http://schemas.microsoft.com/office/drawing/2014/main" val="10009"/>
                  </a:ext>
                </a:extLst>
              </a:tr>
              <a:tr h="351162">
                <a:tc gridSpan="2">
                  <a:txBody>
                    <a:bodyPr/>
                    <a:lstStyle/>
                    <a:p>
                      <a:pPr algn="ctr" fontAlgn="ctr"/>
                      <a:r>
                        <a:rPr lang="ja-JP" altLang="en-US" sz="1600" u="none" strike="noStrike">
                          <a:effectLst/>
                        </a:rPr>
                        <a:t>ひとり親世帯</a:t>
                      </a:r>
                      <a:endParaRPr lang="ja-JP" altLang="en-US" sz="1600" b="0" i="0" u="none" strike="noStrike">
                        <a:solidFill>
                          <a:srgbClr val="000000"/>
                        </a:solidFill>
                        <a:effectLst/>
                        <a:latin typeface="游ゴシック"/>
                      </a:endParaRPr>
                    </a:p>
                  </a:txBody>
                  <a:tcPr marL="7620" marR="7620" marT="7620" marB="0" anchor="ctr"/>
                </a:tc>
                <a:tc hMerge="1">
                  <a:txBody>
                    <a:bodyPr/>
                    <a:lstStyle/>
                    <a:p>
                      <a:endParaRPr kumimoji="1" lang="ja-JP" altLang="en-US"/>
                    </a:p>
                  </a:txBody>
                  <a:tcPr/>
                </a:tc>
                <a:tc>
                  <a:txBody>
                    <a:bodyPr/>
                    <a:lstStyle/>
                    <a:p>
                      <a:pPr algn="ctr" fontAlgn="ctr"/>
                      <a:r>
                        <a:rPr lang="en-US" altLang="ja-JP" sz="1600" u="none" strike="noStrike">
                          <a:effectLst/>
                        </a:rPr>
                        <a:t>39.1%</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43</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8.4%</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81</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b="1" u="none" strike="noStrike" dirty="0">
                          <a:solidFill>
                            <a:srgbClr val="FF0000"/>
                          </a:solidFill>
                          <a:effectLst/>
                        </a:rPr>
                        <a:t>&lt;0.001</a:t>
                      </a:r>
                      <a:endParaRPr lang="en-US" altLang="ja-JP" sz="1600" b="1" i="0" u="none" strike="noStrike" dirty="0">
                        <a:solidFill>
                          <a:srgbClr val="FF0000"/>
                        </a:solidFill>
                        <a:effectLst/>
                        <a:latin typeface="游ゴシック"/>
                      </a:endParaRPr>
                    </a:p>
                  </a:txBody>
                  <a:tcPr marL="7620" marR="7620" marT="7620" marB="0" anchor="ctr"/>
                </a:tc>
                <a:extLst>
                  <a:ext uri="{0D108BD9-81ED-4DB2-BD59-A6C34878D82A}">
                    <a16:rowId xmlns:a16="http://schemas.microsoft.com/office/drawing/2014/main" val="10010"/>
                  </a:ext>
                </a:extLst>
              </a:tr>
              <a:tr h="351162">
                <a:tc gridSpan="2">
                  <a:txBody>
                    <a:bodyPr/>
                    <a:lstStyle/>
                    <a:p>
                      <a:pPr algn="ctr" fontAlgn="ctr"/>
                      <a:r>
                        <a:rPr lang="ja-JP" altLang="en-US" sz="1600" u="none" strike="noStrike">
                          <a:effectLst/>
                        </a:rPr>
                        <a:t>祖父母同居世帯</a:t>
                      </a:r>
                      <a:endParaRPr lang="ja-JP" altLang="en-US" sz="1600" b="0" i="0" u="none" strike="noStrike">
                        <a:solidFill>
                          <a:srgbClr val="000000"/>
                        </a:solidFill>
                        <a:effectLst/>
                        <a:latin typeface="游ゴシック"/>
                      </a:endParaRPr>
                    </a:p>
                  </a:txBody>
                  <a:tcPr marL="7620" marR="7620" marT="7620" marB="0" anchor="ctr"/>
                </a:tc>
                <a:tc hMerge="1">
                  <a:txBody>
                    <a:bodyPr/>
                    <a:lstStyle/>
                    <a:p>
                      <a:endParaRPr kumimoji="1" lang="ja-JP" altLang="en-US"/>
                    </a:p>
                  </a:txBody>
                  <a:tcPr/>
                </a:tc>
                <a:tc>
                  <a:txBody>
                    <a:bodyPr/>
                    <a:lstStyle/>
                    <a:p>
                      <a:pPr algn="ctr" fontAlgn="ctr"/>
                      <a:r>
                        <a:rPr lang="en-US" altLang="ja-JP" sz="1600" u="none" strike="noStrike">
                          <a:effectLst/>
                        </a:rPr>
                        <a:t>18.2%</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20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11.0%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107</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b="1" u="none" strike="noStrike" dirty="0">
                          <a:solidFill>
                            <a:srgbClr val="FF0000"/>
                          </a:solidFill>
                          <a:effectLst/>
                        </a:rPr>
                        <a:t>0.041</a:t>
                      </a:r>
                      <a:endParaRPr lang="en-US" altLang="ja-JP" sz="1600" b="1" i="0" u="none" strike="noStrike" dirty="0">
                        <a:solidFill>
                          <a:srgbClr val="FF0000"/>
                        </a:solidFill>
                        <a:effectLst/>
                        <a:latin typeface="游ゴシック"/>
                      </a:endParaRPr>
                    </a:p>
                  </a:txBody>
                  <a:tcPr marL="7620" marR="7620" marT="7620" marB="0" anchor="ctr"/>
                </a:tc>
                <a:extLst>
                  <a:ext uri="{0D108BD9-81ED-4DB2-BD59-A6C34878D82A}">
                    <a16:rowId xmlns:a16="http://schemas.microsoft.com/office/drawing/2014/main" val="10011"/>
                  </a:ext>
                </a:extLst>
              </a:tr>
              <a:tr h="351162">
                <a:tc gridSpan="2">
                  <a:txBody>
                    <a:bodyPr/>
                    <a:lstStyle/>
                    <a:p>
                      <a:pPr algn="ctr" fontAlgn="ctr"/>
                      <a:r>
                        <a:rPr lang="ja-JP" altLang="en-US" sz="1600" u="none" strike="noStrike">
                          <a:effectLst/>
                        </a:rPr>
                        <a:t>母親学歴高卒以下</a:t>
                      </a:r>
                      <a:endParaRPr lang="ja-JP" altLang="en-US" sz="1600" b="0" i="0" u="none" strike="noStrike">
                        <a:solidFill>
                          <a:srgbClr val="000000"/>
                        </a:solidFill>
                        <a:effectLst/>
                        <a:latin typeface="游ゴシック"/>
                      </a:endParaRPr>
                    </a:p>
                  </a:txBody>
                  <a:tcPr marL="7620" marR="7620" marT="7620" marB="0" anchor="ctr"/>
                </a:tc>
                <a:tc hMerge="1">
                  <a:txBody>
                    <a:bodyPr/>
                    <a:lstStyle/>
                    <a:p>
                      <a:endParaRPr kumimoji="1" lang="ja-JP" altLang="en-US"/>
                    </a:p>
                  </a:txBody>
                  <a:tcPr/>
                </a:tc>
                <a:tc>
                  <a:txBody>
                    <a:bodyPr/>
                    <a:lstStyle/>
                    <a:p>
                      <a:pPr algn="ctr" fontAlgn="ctr"/>
                      <a:r>
                        <a:rPr lang="en-US" altLang="ja-JP" sz="1600" u="none" strike="noStrike">
                          <a:effectLst/>
                        </a:rPr>
                        <a:t>45.5%</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50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18.5%</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179</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4</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b="1" u="none" strike="noStrike" dirty="0">
                          <a:solidFill>
                            <a:srgbClr val="FF0000"/>
                          </a:solidFill>
                          <a:effectLst/>
                        </a:rPr>
                        <a:t>&lt;0.001</a:t>
                      </a:r>
                      <a:endParaRPr lang="en-US" altLang="ja-JP" sz="1600" b="1" i="0" u="none" strike="noStrike" dirty="0">
                        <a:solidFill>
                          <a:srgbClr val="FF0000"/>
                        </a:solidFill>
                        <a:effectLst/>
                        <a:latin typeface="游ゴシック"/>
                      </a:endParaRPr>
                    </a:p>
                  </a:txBody>
                  <a:tcPr marL="7620" marR="7620" marT="7620" marB="0" anchor="ctr"/>
                </a:tc>
                <a:extLst>
                  <a:ext uri="{0D108BD9-81ED-4DB2-BD59-A6C34878D82A}">
                    <a16:rowId xmlns:a16="http://schemas.microsoft.com/office/drawing/2014/main" val="10012"/>
                  </a:ext>
                </a:extLst>
              </a:tr>
              <a:tr h="351162">
                <a:tc gridSpan="2">
                  <a:txBody>
                    <a:bodyPr/>
                    <a:lstStyle/>
                    <a:p>
                      <a:pPr algn="ctr" fontAlgn="ctr"/>
                      <a:r>
                        <a:rPr lang="ja-JP" altLang="en-US" sz="1600" u="none" strike="noStrike">
                          <a:effectLst/>
                        </a:rPr>
                        <a:t>父親学歴高卒以下</a:t>
                      </a:r>
                      <a:endParaRPr lang="ja-JP" altLang="en-US" sz="1600" b="0" i="0" u="none" strike="noStrike">
                        <a:solidFill>
                          <a:srgbClr val="000000"/>
                        </a:solidFill>
                        <a:effectLst/>
                        <a:latin typeface="游ゴシック"/>
                      </a:endParaRPr>
                    </a:p>
                  </a:txBody>
                  <a:tcPr marL="7620" marR="7620" marT="7620" marB="0" anchor="ctr"/>
                </a:tc>
                <a:tc hMerge="1">
                  <a:txBody>
                    <a:bodyPr/>
                    <a:lstStyle/>
                    <a:p>
                      <a:endParaRPr kumimoji="1" lang="ja-JP" altLang="en-US"/>
                    </a:p>
                  </a:txBody>
                  <a:tcPr/>
                </a:tc>
                <a:tc>
                  <a:txBody>
                    <a:bodyPr/>
                    <a:lstStyle/>
                    <a:p>
                      <a:pPr algn="ctr" fontAlgn="ctr"/>
                      <a:r>
                        <a:rPr lang="en-US" altLang="ja-JP" sz="1600" u="none" strike="noStrike">
                          <a:effectLst/>
                        </a:rPr>
                        <a:t>48.8%</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41</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26</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30.0%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274</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57</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b="1" u="none" strike="noStrike" dirty="0">
                          <a:solidFill>
                            <a:srgbClr val="FF0000"/>
                          </a:solidFill>
                          <a:effectLst/>
                        </a:rPr>
                        <a:t>0.001</a:t>
                      </a:r>
                      <a:endParaRPr lang="en-US" altLang="ja-JP" sz="1600" b="1" i="0" u="none" strike="noStrike" dirty="0">
                        <a:solidFill>
                          <a:srgbClr val="FF0000"/>
                        </a:solidFill>
                        <a:effectLst/>
                        <a:latin typeface="游ゴシック"/>
                      </a:endParaRPr>
                    </a:p>
                  </a:txBody>
                  <a:tcPr marL="7620" marR="7620" marT="7620" marB="0" anchor="ctr"/>
                </a:tc>
                <a:extLst>
                  <a:ext uri="{0D108BD9-81ED-4DB2-BD59-A6C34878D82A}">
                    <a16:rowId xmlns:a16="http://schemas.microsoft.com/office/drawing/2014/main" val="10013"/>
                  </a:ext>
                </a:extLst>
              </a:tr>
              <a:tr h="351162">
                <a:tc gridSpan="2">
                  <a:txBody>
                    <a:bodyPr/>
                    <a:lstStyle/>
                    <a:p>
                      <a:pPr algn="ctr" fontAlgn="ctr"/>
                      <a:r>
                        <a:rPr lang="ja-JP" altLang="en-US" sz="1600" u="none" strike="noStrike" dirty="0">
                          <a:effectLst/>
                        </a:rPr>
                        <a:t>母親</a:t>
                      </a:r>
                      <a:r>
                        <a:rPr lang="en-US" altLang="ja-JP" sz="1600" u="none" strike="noStrike" dirty="0">
                          <a:effectLst/>
                        </a:rPr>
                        <a:t>_</a:t>
                      </a:r>
                      <a:r>
                        <a:rPr lang="ja-JP" altLang="en-US" sz="1600" u="none" strike="noStrike" dirty="0">
                          <a:effectLst/>
                        </a:rPr>
                        <a:t>非正規雇用</a:t>
                      </a:r>
                      <a:endParaRPr lang="ja-JP" altLang="en-US" sz="1600" b="0" i="0" u="none" strike="noStrike" dirty="0">
                        <a:solidFill>
                          <a:srgbClr val="000000"/>
                        </a:solidFill>
                        <a:effectLst/>
                        <a:latin typeface="游ゴシック"/>
                      </a:endParaRPr>
                    </a:p>
                  </a:txBody>
                  <a:tcPr marL="7620" marR="7620" marT="7620" marB="0" anchor="ctr"/>
                </a:tc>
                <a:tc hMerge="1">
                  <a:txBody>
                    <a:bodyPr/>
                    <a:lstStyle/>
                    <a:p>
                      <a:endParaRPr kumimoji="1" lang="ja-JP" altLang="en-US"/>
                    </a:p>
                  </a:txBody>
                  <a:tcPr/>
                </a:tc>
                <a:tc>
                  <a:txBody>
                    <a:bodyPr/>
                    <a:lstStyle/>
                    <a:p>
                      <a:pPr algn="ctr" fontAlgn="ctr"/>
                      <a:r>
                        <a:rPr lang="en-US" altLang="ja-JP" sz="1600" u="none" strike="noStrike">
                          <a:effectLst/>
                        </a:rPr>
                        <a:t>48.6%</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53</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1</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37.1%</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359</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4</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b="1" u="none" strike="noStrike" dirty="0">
                          <a:solidFill>
                            <a:srgbClr val="FF0000"/>
                          </a:solidFill>
                          <a:effectLst/>
                        </a:rPr>
                        <a:t>0.022</a:t>
                      </a:r>
                      <a:endParaRPr lang="en-US" altLang="ja-JP" sz="1600" b="1" i="0" u="none" strike="noStrike" dirty="0">
                        <a:solidFill>
                          <a:srgbClr val="FF0000"/>
                        </a:solidFill>
                        <a:effectLst/>
                        <a:latin typeface="游ゴシック"/>
                      </a:endParaRPr>
                    </a:p>
                  </a:txBody>
                  <a:tcPr marL="7620" marR="7620" marT="7620" marB="0" anchor="ctr"/>
                </a:tc>
                <a:extLst>
                  <a:ext uri="{0D108BD9-81ED-4DB2-BD59-A6C34878D82A}">
                    <a16:rowId xmlns:a16="http://schemas.microsoft.com/office/drawing/2014/main" val="10014"/>
                  </a:ext>
                </a:extLst>
              </a:tr>
              <a:tr h="351162">
                <a:tc gridSpan="2">
                  <a:txBody>
                    <a:bodyPr/>
                    <a:lstStyle/>
                    <a:p>
                      <a:pPr algn="ctr" fontAlgn="ctr"/>
                      <a:r>
                        <a:rPr lang="ja-JP" altLang="en-US" sz="1600" u="none" strike="noStrike" dirty="0">
                          <a:effectLst/>
                        </a:rPr>
                        <a:t>父親</a:t>
                      </a:r>
                      <a:r>
                        <a:rPr lang="en-US" altLang="ja-JP" sz="1600" u="none" strike="noStrike" dirty="0">
                          <a:effectLst/>
                        </a:rPr>
                        <a:t>_</a:t>
                      </a:r>
                      <a:r>
                        <a:rPr lang="ja-JP" altLang="en-US" sz="1600" u="none" strike="noStrike" dirty="0">
                          <a:effectLst/>
                        </a:rPr>
                        <a:t>非正規雇用</a:t>
                      </a:r>
                      <a:endParaRPr lang="ja-JP" altLang="en-US" sz="1600" b="0" i="0" u="none" strike="noStrike" dirty="0">
                        <a:solidFill>
                          <a:srgbClr val="000000"/>
                        </a:solidFill>
                        <a:effectLst/>
                        <a:latin typeface="游ゴシック"/>
                      </a:endParaRPr>
                    </a:p>
                  </a:txBody>
                  <a:tcPr marL="7620" marR="7620" marT="7620" marB="0" anchor="ctr"/>
                </a:tc>
                <a:tc hMerge="1">
                  <a:txBody>
                    <a:bodyPr/>
                    <a:lstStyle/>
                    <a:p>
                      <a:endParaRPr kumimoji="1" lang="ja-JP" altLang="en-US"/>
                    </a:p>
                  </a:txBody>
                  <a:tcPr/>
                </a:tc>
                <a:tc>
                  <a:txBody>
                    <a:bodyPr/>
                    <a:lstStyle/>
                    <a:p>
                      <a:pPr algn="ctr" fontAlgn="ctr"/>
                      <a:r>
                        <a:rPr lang="en-US" altLang="ja-JP" sz="1600" u="none" strike="noStrike">
                          <a:effectLst/>
                        </a:rPr>
                        <a:t>6.9%</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5</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38</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dirty="0">
                          <a:effectLst/>
                        </a:rPr>
                        <a:t>2.2%</a:t>
                      </a:r>
                      <a:endParaRPr lang="en-US" altLang="ja-JP" sz="1600" b="0" i="0" u="none" strike="noStrike" dirty="0">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20</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u="none" strike="noStrike">
                          <a:effectLst/>
                        </a:rPr>
                        <a:t>63</a:t>
                      </a:r>
                      <a:endParaRPr lang="en-US" altLang="ja-JP" sz="1600" b="0" i="0" u="none" strike="noStrike">
                        <a:solidFill>
                          <a:srgbClr val="000000"/>
                        </a:solidFill>
                        <a:effectLst/>
                        <a:latin typeface="游ゴシック"/>
                      </a:endParaRPr>
                    </a:p>
                  </a:txBody>
                  <a:tcPr marL="7620" marR="7620" marT="7620" marB="0" anchor="ctr"/>
                </a:tc>
                <a:tc>
                  <a:txBody>
                    <a:bodyPr/>
                    <a:lstStyle/>
                    <a:p>
                      <a:pPr algn="ctr" fontAlgn="ctr"/>
                      <a:r>
                        <a:rPr lang="en-US" altLang="ja-JP" sz="1600" b="1" u="none" strike="noStrike" dirty="0">
                          <a:solidFill>
                            <a:srgbClr val="FF0000"/>
                          </a:solidFill>
                          <a:effectLst/>
                        </a:rPr>
                        <a:t>0.031</a:t>
                      </a:r>
                      <a:endParaRPr lang="en-US" altLang="ja-JP" sz="1600" b="1" i="0" u="none" strike="noStrike" dirty="0">
                        <a:solidFill>
                          <a:srgbClr val="FF0000"/>
                        </a:solidFill>
                        <a:effectLst/>
                        <a:latin typeface="游ゴシック"/>
                      </a:endParaRPr>
                    </a:p>
                  </a:txBody>
                  <a:tcPr marL="7620" marR="7620" marT="7620" marB="0" anchor="ctr"/>
                </a:tc>
                <a:extLst>
                  <a:ext uri="{0D108BD9-81ED-4DB2-BD59-A6C34878D82A}">
                    <a16:rowId xmlns:a16="http://schemas.microsoft.com/office/drawing/2014/main" val="10015"/>
                  </a:ext>
                </a:extLst>
              </a:tr>
            </a:tbl>
          </a:graphicData>
        </a:graphic>
      </p:graphicFrame>
      <p:sp>
        <p:nvSpPr>
          <p:cNvPr id="5" name="テキスト ボックス 4"/>
          <p:cNvSpPr txBox="1"/>
          <p:nvPr/>
        </p:nvSpPr>
        <p:spPr>
          <a:xfrm>
            <a:off x="907255" y="6466521"/>
            <a:ext cx="7329489" cy="369332"/>
          </a:xfrm>
          <a:prstGeom prst="rect">
            <a:avLst/>
          </a:prstGeom>
          <a:noFill/>
        </p:spPr>
        <p:txBody>
          <a:bodyPr wrap="square" rtlCol="0">
            <a:spAutoFit/>
          </a:bodyPr>
          <a:lstStyle/>
          <a:p>
            <a:r>
              <a:rPr lang="ja-JP" altLang="en-US" dirty="0"/>
              <a:t>子どもと保護者の年齢：</a:t>
            </a:r>
            <a:r>
              <a:rPr lang="en-US" altLang="ja-JP" dirty="0"/>
              <a:t>Wilcoxon</a:t>
            </a:r>
            <a:r>
              <a:rPr lang="ja-JP" altLang="en-US" dirty="0"/>
              <a:t>順位和検定　それ以外：</a:t>
            </a:r>
            <a:r>
              <a:rPr lang="en-US" altLang="ja-JP" dirty="0"/>
              <a:t>χ2</a:t>
            </a:r>
            <a:r>
              <a:rPr lang="ja-JP" altLang="en-US" dirty="0"/>
              <a:t>乗検定</a:t>
            </a:r>
            <a:endParaRPr kumimoji="1" lang="ja-JP" altLang="en-US" dirty="0"/>
          </a:p>
        </p:txBody>
      </p:sp>
      <p:pic>
        <p:nvPicPr>
          <p:cNvPr id="7" name="オーディオ 6">
            <a:hlinkClick r:id="" action="ppaction://media"/>
            <a:extLst>
              <a:ext uri="{FF2B5EF4-FFF2-40B4-BE49-F238E27FC236}">
                <a16:creationId xmlns:a16="http://schemas.microsoft.com/office/drawing/2014/main" id="{66158682-6477-4701-AAA4-7A5C3B3D9B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43504043"/>
      </p:ext>
    </p:extLst>
  </p:cSld>
  <p:clrMapOvr>
    <a:masterClrMapping/>
  </p:clrMapOvr>
  <mc:AlternateContent xmlns:mc="http://schemas.openxmlformats.org/markup-compatibility/2006">
    <mc:Choice xmlns:p14="http://schemas.microsoft.com/office/powerpoint/2010/main" Requires="p14">
      <p:transition spd="slow" p14:dur="2000" advTm="26166"/>
    </mc:Choice>
    <mc:Fallback>
      <p:transition spd="slow" advTm="261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コンテンツ プレースホルダー 10"/>
          <p:cNvGraphicFramePr>
            <a:graphicFrameLocks noGrp="1"/>
          </p:cNvGraphicFramePr>
          <p:nvPr>
            <p:ph idx="1"/>
            <p:extLst>
              <p:ext uri="{D42A27DB-BD31-4B8C-83A1-F6EECF244321}">
                <p14:modId xmlns:p14="http://schemas.microsoft.com/office/powerpoint/2010/main" val="1587497954"/>
              </p:ext>
            </p:extLst>
          </p:nvPr>
        </p:nvGraphicFramePr>
        <p:xfrm>
          <a:off x="143219" y="834390"/>
          <a:ext cx="8857561" cy="5739788"/>
        </p:xfrm>
        <a:graphic>
          <a:graphicData uri="http://schemas.openxmlformats.org/drawingml/2006/chart">
            <c:chart xmlns:c="http://schemas.openxmlformats.org/drawingml/2006/chart" xmlns:r="http://schemas.openxmlformats.org/officeDocument/2006/relationships" r:id="rId5"/>
          </a:graphicData>
        </a:graphic>
      </p:graphicFrame>
      <p:sp>
        <p:nvSpPr>
          <p:cNvPr id="2" name="タイトル 1"/>
          <p:cNvSpPr>
            <a:spLocks noGrp="1"/>
          </p:cNvSpPr>
          <p:nvPr>
            <p:ph type="title"/>
          </p:nvPr>
        </p:nvSpPr>
        <p:spPr/>
        <p:txBody>
          <a:bodyPr/>
          <a:lstStyle/>
          <a:p>
            <a:r>
              <a:rPr kumimoji="1" lang="ja-JP" altLang="en-US" dirty="0"/>
              <a:t>食生活</a:t>
            </a:r>
          </a:p>
        </p:txBody>
      </p:sp>
      <p:cxnSp>
        <p:nvCxnSpPr>
          <p:cNvPr id="5" name="直線コネクタ 4"/>
          <p:cNvCxnSpPr/>
          <p:nvPr/>
        </p:nvCxnSpPr>
        <p:spPr>
          <a:xfrm>
            <a:off x="1382754" y="6076950"/>
            <a:ext cx="8593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937979" y="6038850"/>
            <a:ext cx="8593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5224933" y="6038850"/>
            <a:ext cx="8593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7715250" y="6294477"/>
            <a:ext cx="1214438" cy="369332"/>
          </a:xfrm>
          <a:prstGeom prst="rect">
            <a:avLst/>
          </a:prstGeom>
          <a:noFill/>
        </p:spPr>
        <p:txBody>
          <a:bodyPr wrap="square" rtlCol="0">
            <a:spAutoFit/>
          </a:bodyPr>
          <a:lstStyle/>
          <a:p>
            <a:r>
              <a:rPr kumimoji="1" lang="el-GR" altLang="ja-JP" dirty="0"/>
              <a:t>Χ</a:t>
            </a:r>
            <a:r>
              <a:rPr kumimoji="1" lang="en-US" altLang="ja-JP" dirty="0"/>
              <a:t>2</a:t>
            </a:r>
            <a:r>
              <a:rPr kumimoji="1" lang="ja-JP" altLang="en-US" dirty="0"/>
              <a:t>乗検定</a:t>
            </a:r>
          </a:p>
        </p:txBody>
      </p:sp>
      <p:pic>
        <p:nvPicPr>
          <p:cNvPr id="4" name="オーディオ 3">
            <a:hlinkClick r:id="" action="ppaction://media"/>
            <a:extLst>
              <a:ext uri="{FF2B5EF4-FFF2-40B4-BE49-F238E27FC236}">
                <a16:creationId xmlns:a16="http://schemas.microsoft.com/office/drawing/2014/main" id="{194452CD-24E4-479A-A4B6-4119DEA018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84676650"/>
      </p:ext>
    </p:extLst>
  </p:cSld>
  <p:clrMapOvr>
    <a:masterClrMapping/>
  </p:clrMapOvr>
  <mc:AlternateContent xmlns:mc="http://schemas.openxmlformats.org/markup-compatibility/2006">
    <mc:Choice xmlns:p14="http://schemas.microsoft.com/office/powerpoint/2010/main" Requires="p14">
      <p:transition spd="slow" p14:dur="2000" advTm="28614"/>
    </mc:Choice>
    <mc:Fallback>
      <p:transition spd="slow" advTm="286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2" presetClass="entr" presetSubtype="8"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5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学習環境</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564568442"/>
              </p:ext>
            </p:extLst>
          </p:nvPr>
        </p:nvGraphicFramePr>
        <p:xfrm>
          <a:off x="376778" y="1145200"/>
          <a:ext cx="8390443" cy="5464920"/>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直線コネクタ 3"/>
          <p:cNvCxnSpPr/>
          <p:nvPr/>
        </p:nvCxnSpPr>
        <p:spPr>
          <a:xfrm>
            <a:off x="2041059" y="5772609"/>
            <a:ext cx="8593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3749197" y="5772609"/>
            <a:ext cx="8593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5606117" y="5783396"/>
            <a:ext cx="8593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7334664" y="6143510"/>
            <a:ext cx="8593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オーディオ 2">
            <a:hlinkClick r:id="" action="ppaction://media"/>
            <a:extLst>
              <a:ext uri="{FF2B5EF4-FFF2-40B4-BE49-F238E27FC236}">
                <a16:creationId xmlns:a16="http://schemas.microsoft.com/office/drawing/2014/main" id="{3543FC86-C30E-4683-8B5B-48019AC35D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89401347"/>
      </p:ext>
    </p:extLst>
  </p:cSld>
  <p:clrMapOvr>
    <a:masterClrMapping/>
  </p:clrMapOvr>
  <mc:AlternateContent xmlns:mc="http://schemas.openxmlformats.org/markup-compatibility/2006" xmlns:p14="http://schemas.microsoft.com/office/powerpoint/2010/main">
    <mc:Choice Requires="p14">
      <p:transition spd="slow" p14:dur="2000" advTm="28431"/>
    </mc:Choice>
    <mc:Fallback xmlns="">
      <p:transition spd="slow" advTm="284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2" presetClass="entr" presetSubtype="8"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500"/>
                                        <p:tgtEl>
                                          <p:spTgt spid="4"/>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放課後の過ごし方</a:t>
            </a: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20462457"/>
              </p:ext>
            </p:extLst>
          </p:nvPr>
        </p:nvGraphicFramePr>
        <p:xfrm>
          <a:off x="231698" y="1018506"/>
          <a:ext cx="8680603" cy="5235575"/>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直線コネクタ 7"/>
          <p:cNvCxnSpPr/>
          <p:nvPr/>
        </p:nvCxnSpPr>
        <p:spPr>
          <a:xfrm>
            <a:off x="2217328" y="5763199"/>
            <a:ext cx="8593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727338" y="5763199"/>
            <a:ext cx="8593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オーディオ 2">
            <a:hlinkClick r:id="" action="ppaction://media"/>
            <a:extLst>
              <a:ext uri="{FF2B5EF4-FFF2-40B4-BE49-F238E27FC236}">
                <a16:creationId xmlns:a16="http://schemas.microsoft.com/office/drawing/2014/main" id="{248D0AA7-E980-429F-9904-A692B47C227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59476499"/>
      </p:ext>
    </p:extLst>
  </p:cSld>
  <p:clrMapOvr>
    <a:masterClrMapping/>
  </p:clrMapOvr>
  <mc:AlternateContent xmlns:mc="http://schemas.openxmlformats.org/markup-compatibility/2006" xmlns:p14="http://schemas.microsoft.com/office/powerpoint/2010/main">
    <mc:Choice Requires="p14">
      <p:transition spd="slow" p14:dur="2000" advTm="27130"/>
    </mc:Choice>
    <mc:Fallback xmlns="">
      <p:transition spd="slow" advTm="27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2" presetClass="entr" presetSubtype="8"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500"/>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誕生日の過ごし方</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870464786"/>
              </p:ext>
            </p:extLst>
          </p:nvPr>
        </p:nvGraphicFramePr>
        <p:xfrm>
          <a:off x="1" y="941388"/>
          <a:ext cx="8956712" cy="5668732"/>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直線コネクタ 5"/>
          <p:cNvCxnSpPr/>
          <p:nvPr/>
        </p:nvCxnSpPr>
        <p:spPr>
          <a:xfrm>
            <a:off x="1380046" y="6115968"/>
            <a:ext cx="8593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オーディオ 2">
            <a:hlinkClick r:id="" action="ppaction://media"/>
            <a:extLst>
              <a:ext uri="{FF2B5EF4-FFF2-40B4-BE49-F238E27FC236}">
                <a16:creationId xmlns:a16="http://schemas.microsoft.com/office/drawing/2014/main" id="{7B233B41-3FE2-42C3-A4AF-946A8D23F4A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1396924"/>
      </p:ext>
    </p:extLst>
  </p:cSld>
  <p:clrMapOvr>
    <a:masterClrMapping/>
  </p:clrMapOvr>
  <mc:AlternateContent xmlns:mc="http://schemas.openxmlformats.org/markup-compatibility/2006" xmlns:p14="http://schemas.microsoft.com/office/powerpoint/2010/main">
    <mc:Choice Requires="p14">
      <p:transition spd="slow" p14:dur="2000" advTm="15613"/>
    </mc:Choice>
    <mc:Fallback xmlns="">
      <p:transition spd="slow" advTm="15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2" presetClass="entr" presetSubtype="8"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自転車の保有状況</a:t>
            </a: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486641994"/>
              </p:ext>
            </p:extLst>
          </p:nvPr>
        </p:nvGraphicFramePr>
        <p:xfrm>
          <a:off x="220337" y="941388"/>
          <a:ext cx="8648241" cy="5679749"/>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直線コネクタ 8"/>
          <p:cNvCxnSpPr/>
          <p:nvPr/>
        </p:nvCxnSpPr>
        <p:spPr>
          <a:xfrm>
            <a:off x="1600383" y="6159806"/>
            <a:ext cx="8593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7591723" y="6159576"/>
            <a:ext cx="8593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オーディオ 3">
            <a:hlinkClick r:id="" action="ppaction://media"/>
            <a:extLst>
              <a:ext uri="{FF2B5EF4-FFF2-40B4-BE49-F238E27FC236}">
                <a16:creationId xmlns:a16="http://schemas.microsoft.com/office/drawing/2014/main" id="{D4359C02-54BB-4923-A5E6-2C87004DD9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624364708"/>
      </p:ext>
    </p:extLst>
  </p:cSld>
  <p:clrMapOvr>
    <a:masterClrMapping/>
  </p:clrMapOvr>
  <mc:AlternateContent xmlns:mc="http://schemas.openxmlformats.org/markup-compatibility/2006" xmlns:p14="http://schemas.microsoft.com/office/powerpoint/2010/main">
    <mc:Choice Requires="p14">
      <p:transition spd="slow" p14:dur="2000" advTm="10115"/>
    </mc:Choice>
    <mc:Fallback xmlns="">
      <p:transition spd="slow" advTm="101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2" presetClass="entr" presetSubtype="8"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500"/>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ICT</a:t>
            </a:r>
            <a:r>
              <a:rPr kumimoji="1" lang="ja-JP" altLang="en-US" dirty="0"/>
              <a:t>機器所有・ネット環境</a:t>
            </a: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548360696"/>
              </p:ext>
            </p:extLst>
          </p:nvPr>
        </p:nvGraphicFramePr>
        <p:xfrm>
          <a:off x="77118" y="974437"/>
          <a:ext cx="8879595" cy="5646699"/>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直線コネクタ 7"/>
          <p:cNvCxnSpPr/>
          <p:nvPr/>
        </p:nvCxnSpPr>
        <p:spPr>
          <a:xfrm>
            <a:off x="2514783" y="5763429"/>
            <a:ext cx="8593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オーディオ 2">
            <a:hlinkClick r:id="" action="ppaction://media"/>
            <a:extLst>
              <a:ext uri="{FF2B5EF4-FFF2-40B4-BE49-F238E27FC236}">
                <a16:creationId xmlns:a16="http://schemas.microsoft.com/office/drawing/2014/main" id="{A0A5DA22-4D91-40C8-B021-E780794D882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913211482"/>
      </p:ext>
    </p:extLst>
  </p:cSld>
  <p:clrMapOvr>
    <a:masterClrMapping/>
  </p:clrMapOvr>
  <mc:AlternateContent xmlns:mc="http://schemas.openxmlformats.org/markup-compatibility/2006" xmlns:p14="http://schemas.microsoft.com/office/powerpoint/2010/main">
    <mc:Choice Requires="p14">
      <p:transition spd="slow" p14:dur="2000" advTm="14661"/>
    </mc:Choice>
    <mc:Fallback xmlns="">
      <p:transition spd="slow" advTm="146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2" presetClass="entr" presetSubtype="8"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a:xfrm>
            <a:off x="100807" y="1098457"/>
            <a:ext cx="9015411" cy="5235669"/>
          </a:xfrm>
        </p:spPr>
        <p:txBody>
          <a:bodyPr>
            <a:normAutofit/>
          </a:bodyPr>
          <a:lstStyle/>
          <a:p>
            <a:pPr marL="457200" indent="-457200">
              <a:lnSpc>
                <a:spcPct val="150000"/>
              </a:lnSpc>
              <a:buFont typeface="Arial" panose="020B0604020202020204" pitchFamily="34" charset="0"/>
              <a:buChar char="•"/>
            </a:pPr>
            <a:r>
              <a:rPr kumimoji="1" lang="ja-JP" altLang="en-US" sz="3200" dirty="0"/>
              <a:t>小中</a:t>
            </a:r>
            <a:r>
              <a:rPr lang="ja-JP" altLang="en-US" sz="3200" dirty="0"/>
              <a:t>学生の食生活および剥奪指標について、貧困</a:t>
            </a:r>
            <a:r>
              <a:rPr kumimoji="1" lang="ja-JP" altLang="en-US" sz="3200" dirty="0"/>
              <a:t>世帯と非貧困世帯の比較を行った。</a:t>
            </a:r>
            <a:endParaRPr kumimoji="1" lang="en-US" altLang="ja-JP" sz="3200" dirty="0"/>
          </a:p>
          <a:p>
            <a:pPr marL="457200" indent="-457200">
              <a:lnSpc>
                <a:spcPct val="150000"/>
              </a:lnSpc>
              <a:buFont typeface="Arial" panose="020B0604020202020204" pitchFamily="34" charset="0"/>
              <a:buChar char="•"/>
            </a:pPr>
            <a:r>
              <a:rPr kumimoji="1" lang="ja-JP" altLang="en-US" sz="3200" dirty="0"/>
              <a:t>「食生活」「学習環境」「放課後や誕生日の過ごし方」「自転車の保有状況」「</a:t>
            </a:r>
            <a:r>
              <a:rPr kumimoji="1" lang="en-US" altLang="ja-JP" sz="3200" dirty="0"/>
              <a:t>ICT</a:t>
            </a:r>
            <a:r>
              <a:rPr lang="ja-JP" altLang="en-US" sz="3200" dirty="0"/>
              <a:t>機器の保有」</a:t>
            </a:r>
            <a:r>
              <a:rPr kumimoji="1" lang="ja-JP" altLang="en-US" sz="3200" dirty="0"/>
              <a:t>において、貧困世帯は非貧困世帯に比べて困難な状況であることがわかった。</a:t>
            </a:r>
          </a:p>
        </p:txBody>
      </p:sp>
      <p:pic>
        <p:nvPicPr>
          <p:cNvPr id="5" name="オーディオ 4">
            <a:hlinkClick r:id="" action="ppaction://media"/>
            <a:extLst>
              <a:ext uri="{FF2B5EF4-FFF2-40B4-BE49-F238E27FC236}">
                <a16:creationId xmlns:a16="http://schemas.microsoft.com/office/drawing/2014/main" id="{15848EDE-CB37-4180-AA05-92360DC01C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95435980"/>
      </p:ext>
    </p:extLst>
  </p:cSld>
  <p:clrMapOvr>
    <a:masterClrMapping/>
  </p:clrMapOvr>
  <mc:AlternateContent xmlns:mc="http://schemas.openxmlformats.org/markup-compatibility/2006" xmlns:p14="http://schemas.microsoft.com/office/powerpoint/2010/main">
    <mc:Choice Requires="p14">
      <p:transition spd="slow" p14:dur="2000" advTm="24205"/>
    </mc:Choice>
    <mc:Fallback xmlns="">
      <p:transition spd="slow" advTm="242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854231BE-A262-44B0-A17B-7018B09FB72A}"/>
              </a:ext>
            </a:extLst>
          </p:cNvPr>
          <p:cNvGrpSpPr/>
          <p:nvPr/>
        </p:nvGrpSpPr>
        <p:grpSpPr>
          <a:xfrm>
            <a:off x="168812" y="409122"/>
            <a:ext cx="8806375" cy="6039755"/>
            <a:chOff x="123313" y="417315"/>
            <a:chExt cx="8806375" cy="6039755"/>
          </a:xfrm>
        </p:grpSpPr>
        <p:sp>
          <p:nvSpPr>
            <p:cNvPr id="6" name="正方形/長方形 4">
              <a:extLst>
                <a:ext uri="{FF2B5EF4-FFF2-40B4-BE49-F238E27FC236}">
                  <a16:creationId xmlns:a16="http://schemas.microsoft.com/office/drawing/2014/main" id="{38C11FE7-5A9D-46F5-B514-EAE2962071E1}"/>
                </a:ext>
              </a:extLst>
            </p:cNvPr>
            <p:cNvSpPr>
              <a:spLocks noChangeArrowheads="1"/>
            </p:cNvSpPr>
            <p:nvPr/>
          </p:nvSpPr>
          <p:spPr bwMode="auto">
            <a:xfrm>
              <a:off x="123313" y="417315"/>
              <a:ext cx="8806375" cy="6039755"/>
            </a:xfrm>
            <a:prstGeom prst="rect">
              <a:avLst/>
            </a:prstGeom>
            <a:solidFill>
              <a:srgbClr val="002060"/>
            </a:solidFill>
            <a:ln w="38100" algn="ctr">
              <a:solidFill>
                <a:schemeClr val="bg1"/>
              </a:solidFill>
              <a:round/>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kumimoji="0" lang="ja-JP" altLang="en-US" sz="2400">
                <a:solidFill>
                  <a:srgbClr val="000000"/>
                </a:solidFill>
                <a:ea typeface="ＭＳ Ｐゴシック" charset="-128"/>
              </a:endParaRPr>
            </a:p>
          </p:txBody>
        </p:sp>
        <p:sp>
          <p:nvSpPr>
            <p:cNvPr id="5" name="Rectangle 3">
              <a:extLst>
                <a:ext uri="{FF2B5EF4-FFF2-40B4-BE49-F238E27FC236}">
                  <a16:creationId xmlns:a16="http://schemas.microsoft.com/office/drawing/2014/main" id="{5F6710EE-E2C8-4020-95C1-F01EDF473A95}"/>
                </a:ext>
              </a:extLst>
            </p:cNvPr>
            <p:cNvSpPr txBox="1">
              <a:spLocks noChangeArrowheads="1"/>
            </p:cNvSpPr>
            <p:nvPr/>
          </p:nvSpPr>
          <p:spPr>
            <a:xfrm>
              <a:off x="442656" y="4458408"/>
              <a:ext cx="8167688" cy="1600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kumimoji="1" sz="3600" kern="1200">
                  <a:solidFill>
                    <a:schemeClr val="bg2">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3200" kern="1200">
                  <a:solidFill>
                    <a:schemeClr val="bg2">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800" kern="1200">
                  <a:solidFill>
                    <a:schemeClr val="bg2">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400" kern="1200">
                  <a:solidFill>
                    <a:schemeClr val="bg2">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4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80000"/>
                </a:lnSpc>
                <a:buFontTx/>
                <a:buNone/>
              </a:pPr>
              <a:endParaRPr lang="en-US" altLang="ja-JP" sz="2800" b="1" dirty="0">
                <a:solidFill>
                  <a:srgbClr val="FFFF00"/>
                </a:solidFill>
                <a:latin typeface="Arial" charset="0"/>
                <a:ea typeface="ＭＳ Ｐゴシック" charset="-128"/>
              </a:endParaRPr>
            </a:p>
            <a:p>
              <a:pPr algn="ctr">
                <a:lnSpc>
                  <a:spcPct val="80000"/>
                </a:lnSpc>
                <a:buFontTx/>
                <a:buNone/>
              </a:pPr>
              <a:r>
                <a:rPr lang="ja-JP" altLang="en-US" sz="2800" b="1" dirty="0">
                  <a:solidFill>
                    <a:srgbClr val="FFFF00"/>
                  </a:solidFill>
                  <a:latin typeface="Arial" charset="0"/>
                  <a:ea typeface="ＭＳ Ｐゴシック" charset="-128"/>
                </a:rPr>
                <a:t>　日本小児科学会の定める利益相反に関する</a:t>
              </a:r>
              <a:endParaRPr lang="en-US" altLang="ja-JP" sz="2800" b="1" dirty="0">
                <a:solidFill>
                  <a:srgbClr val="FFFF00"/>
                </a:solidFill>
                <a:latin typeface="Arial" charset="0"/>
                <a:ea typeface="ＭＳ Ｐゴシック" charset="-128"/>
              </a:endParaRPr>
            </a:p>
            <a:p>
              <a:pPr algn="ctr">
                <a:lnSpc>
                  <a:spcPct val="80000"/>
                </a:lnSpc>
                <a:buFontTx/>
                <a:buNone/>
              </a:pPr>
              <a:r>
                <a:rPr lang="ja-JP" altLang="en-US" sz="2800" b="1" dirty="0">
                  <a:solidFill>
                    <a:srgbClr val="FFFF00"/>
                  </a:solidFill>
                  <a:latin typeface="Arial" charset="0"/>
                  <a:ea typeface="ＭＳ Ｐゴシック" charset="-128"/>
                </a:rPr>
                <a:t>　開示事項はありません</a:t>
              </a:r>
              <a:endParaRPr lang="en-US" altLang="ja-JP" sz="2800" b="1" dirty="0">
                <a:solidFill>
                  <a:srgbClr val="FFFF00"/>
                </a:solidFill>
                <a:latin typeface="Arial" charset="0"/>
                <a:ea typeface="ＭＳ Ｐゴシック" charset="-128"/>
              </a:endParaRPr>
            </a:p>
            <a:p>
              <a:pPr algn="ctr">
                <a:lnSpc>
                  <a:spcPct val="80000"/>
                </a:lnSpc>
                <a:buFontTx/>
                <a:buNone/>
              </a:pPr>
              <a:endParaRPr lang="en-US" altLang="ja-JP" sz="700" b="1" i="1" dirty="0">
                <a:solidFill>
                  <a:srgbClr val="FFFF1F"/>
                </a:solidFill>
                <a:latin typeface="Arial" charset="0"/>
                <a:ea typeface="ＭＳ Ｐゴシック" charset="-128"/>
              </a:endParaRPr>
            </a:p>
            <a:p>
              <a:pPr algn="ctr">
                <a:lnSpc>
                  <a:spcPct val="80000"/>
                </a:lnSpc>
                <a:buFontTx/>
                <a:buNone/>
              </a:pPr>
              <a:endParaRPr lang="en-US" altLang="ja-JP" b="1" dirty="0">
                <a:solidFill>
                  <a:schemeClr val="bg1"/>
                </a:solidFill>
                <a:latin typeface="Arial" charset="0"/>
                <a:ea typeface="ＭＳ Ｐゴシック" charset="-128"/>
              </a:endParaRPr>
            </a:p>
          </p:txBody>
        </p:sp>
        <p:grpSp>
          <p:nvGrpSpPr>
            <p:cNvPr id="8" name="グループ化 7">
              <a:extLst>
                <a:ext uri="{FF2B5EF4-FFF2-40B4-BE49-F238E27FC236}">
                  <a16:creationId xmlns:a16="http://schemas.microsoft.com/office/drawing/2014/main" id="{65BBF437-F513-4FD0-AAEC-1E6953FD738B}"/>
                </a:ext>
              </a:extLst>
            </p:cNvPr>
            <p:cNvGrpSpPr/>
            <p:nvPr/>
          </p:nvGrpSpPr>
          <p:grpSpPr>
            <a:xfrm>
              <a:off x="407731" y="1373014"/>
              <a:ext cx="8237538" cy="2365839"/>
              <a:chOff x="453231" y="1373014"/>
              <a:chExt cx="8237538" cy="2365839"/>
            </a:xfrm>
          </p:grpSpPr>
          <p:sp>
            <p:nvSpPr>
              <p:cNvPr id="4" name="Rectangle 2">
                <a:extLst>
                  <a:ext uri="{FF2B5EF4-FFF2-40B4-BE49-F238E27FC236}">
                    <a16:creationId xmlns:a16="http://schemas.microsoft.com/office/drawing/2014/main" id="{E09B1379-12F9-4D00-AA72-F94CEE64F1EE}"/>
                  </a:ext>
                </a:extLst>
              </p:cNvPr>
              <p:cNvSpPr txBox="1">
                <a:spLocks noChangeArrowheads="1"/>
              </p:cNvSpPr>
              <p:nvPr/>
            </p:nvSpPr>
            <p:spPr>
              <a:xfrm>
                <a:off x="453231" y="1373014"/>
                <a:ext cx="8237538" cy="2365839"/>
              </a:xfrm>
              <a:prstGeom prst="rect">
                <a:avLst/>
              </a:prstGeom>
              <a:solidFill>
                <a:schemeClr val="bg1"/>
              </a:solidFill>
              <a:ln>
                <a:solidFill>
                  <a:srgbClr val="00FFFF"/>
                </a:solidFill>
                <a:miter lim="800000"/>
                <a:headEnd/>
                <a:tailEnd/>
              </a:ln>
            </p:spPr>
            <p:txBody>
              <a:bodyPr/>
              <a:lstStyle>
                <a:lvl1pPr marL="0" indent="444500" algn="l" defTabSz="914400" rtl="0" eaLnBrk="1" latinLnBrk="0" hangingPunct="1">
                  <a:lnSpc>
                    <a:spcPct val="90000"/>
                  </a:lnSpc>
                  <a:spcBef>
                    <a:spcPct val="0"/>
                  </a:spcBef>
                  <a:buNone/>
                  <a:defRPr kumimoji="1" sz="4400" kern="1200">
                    <a:solidFill>
                      <a:schemeClr val="bg1"/>
                    </a:solidFill>
                    <a:latin typeface="+mj-lt"/>
                    <a:ea typeface="+mj-ea"/>
                    <a:cs typeface="+mj-cs"/>
                  </a:defRPr>
                </a:lvl1pPr>
              </a:lstStyle>
              <a:p>
                <a:pPr algn="ctr"/>
                <a:r>
                  <a:rPr lang="ja-JP" altLang="en-US" sz="4800" b="1" dirty="0">
                    <a:solidFill>
                      <a:srgbClr val="000099"/>
                    </a:solidFill>
                    <a:latin typeface="Arial" charset="0"/>
                    <a:ea typeface="ＭＳ Ｐゴシック" charset="-128"/>
                  </a:rPr>
                  <a:t>日本小児科学会</a:t>
                </a:r>
                <a:br>
                  <a:rPr lang="en-US" altLang="ja-JP" sz="4800" b="1" dirty="0">
                    <a:solidFill>
                      <a:srgbClr val="000099"/>
                    </a:solidFill>
                    <a:latin typeface="Arial" charset="0"/>
                    <a:ea typeface="ＭＳ Ｐゴシック" charset="-128"/>
                  </a:rPr>
                </a:br>
                <a:r>
                  <a:rPr lang="ja-JP" altLang="en-US" sz="4800" b="1" dirty="0">
                    <a:solidFill>
                      <a:srgbClr val="000099"/>
                    </a:solidFill>
                    <a:latin typeface="Arial" charset="0"/>
                    <a:ea typeface="ＭＳ Ｐゴシック" charset="-128"/>
                  </a:rPr>
                  <a:t>ＣＯ Ｉ 開示</a:t>
                </a:r>
                <a:br>
                  <a:rPr lang="en-US" altLang="ja-JP" sz="4000" b="1" dirty="0">
                    <a:solidFill>
                      <a:srgbClr val="000099"/>
                    </a:solidFill>
                    <a:latin typeface="Arial" charset="0"/>
                    <a:ea typeface="ＭＳ Ｐゴシック" charset="-128"/>
                  </a:rPr>
                </a:br>
                <a:r>
                  <a:rPr lang="ja-JP" altLang="en-US" sz="1600" b="1" dirty="0">
                    <a:solidFill>
                      <a:srgbClr val="000099"/>
                    </a:solidFill>
                    <a:latin typeface="Arial" charset="0"/>
                    <a:ea typeface="ＭＳ Ｐゴシック" charset="-128"/>
                  </a:rPr>
                  <a:t>　</a:t>
                </a:r>
                <a:br>
                  <a:rPr lang="en-US" altLang="ja-JP" sz="2400" b="1" i="1" dirty="0">
                    <a:solidFill>
                      <a:srgbClr val="000099"/>
                    </a:solidFill>
                    <a:ea typeface="ＭＳ Ｐゴシック" charset="-128"/>
                  </a:rPr>
                </a:br>
                <a:r>
                  <a:rPr lang="ja-JP" altLang="en-US" sz="2400" b="1" dirty="0">
                    <a:solidFill>
                      <a:srgbClr val="000099"/>
                    </a:solidFill>
                    <a:latin typeface="ＭＳ Ｐゴシック" charset="-128"/>
                    <a:ea typeface="ＭＳ Ｐゴシック" charset="-128"/>
                  </a:rPr>
                  <a:t>発表者名：　佐藤洋一、山口英里、和田浩、武内一</a:t>
                </a:r>
                <a:endParaRPr lang="en-US" altLang="ja-JP" sz="2400" b="1" i="1" dirty="0">
                  <a:solidFill>
                    <a:srgbClr val="000099"/>
                  </a:solidFill>
                  <a:ea typeface="ＭＳ Ｐゴシック" charset="-128"/>
                </a:endParaRPr>
              </a:p>
            </p:txBody>
          </p:sp>
          <p:pic>
            <p:nvPicPr>
              <p:cNvPr id="7" name="Picture 7">
                <a:extLst>
                  <a:ext uri="{FF2B5EF4-FFF2-40B4-BE49-F238E27FC236}">
                    <a16:creationId xmlns:a16="http://schemas.microsoft.com/office/drawing/2014/main" id="{89979038-6769-4E8C-94B4-A629EC5CE3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1373014"/>
                <a:ext cx="1502898" cy="1291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2" name="オーディオ 1">
            <a:hlinkClick r:id="" action="ppaction://media"/>
            <a:extLst>
              <a:ext uri="{FF2B5EF4-FFF2-40B4-BE49-F238E27FC236}">
                <a16:creationId xmlns:a16="http://schemas.microsoft.com/office/drawing/2014/main" id="{B74E6BEE-CECE-41D4-9FE5-00E3CAAA9AB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91433077"/>
      </p:ext>
    </p:extLst>
  </p:cSld>
  <p:clrMapOvr>
    <a:masterClrMapping/>
  </p:clrMapOvr>
  <mc:AlternateContent xmlns:mc="http://schemas.openxmlformats.org/markup-compatibility/2006" xmlns:p14="http://schemas.microsoft.com/office/powerpoint/2010/main">
    <mc:Choice Requires="p14">
      <p:transition spd="slow" p14:dur="2000" advTm="6903"/>
    </mc:Choice>
    <mc:Fallback xmlns="">
      <p:transition spd="slow" advTm="6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7C48B9D-44A8-3543-92B7-289FBB01C42C}"/>
              </a:ext>
            </a:extLst>
          </p:cNvPr>
          <p:cNvSpPr txBox="1"/>
          <p:nvPr/>
        </p:nvSpPr>
        <p:spPr>
          <a:xfrm>
            <a:off x="2873929" y="847367"/>
            <a:ext cx="5587025" cy="1685077"/>
          </a:xfrm>
          <a:prstGeom prst="rect">
            <a:avLst/>
          </a:prstGeom>
          <a:noFill/>
        </p:spPr>
        <p:txBody>
          <a:bodyPr wrap="square" rtlCol="0">
            <a:spAutoFit/>
          </a:bodyPr>
          <a:lstStyle/>
          <a:p>
            <a:pPr>
              <a:lnSpc>
                <a:spcPct val="150000"/>
              </a:lnSpc>
            </a:pPr>
            <a:r>
              <a:rPr lang="ja-JP" altLang="en-US" sz="3600" dirty="0">
                <a:latin typeface="+mn-ea"/>
              </a:rPr>
              <a:t>佐藤　洋一</a:t>
            </a:r>
            <a:endParaRPr lang="en-US" altLang="ja-JP" sz="3600" dirty="0">
              <a:latin typeface="+mn-ea"/>
            </a:endParaRPr>
          </a:p>
          <a:p>
            <a:pPr>
              <a:lnSpc>
                <a:spcPct val="150000"/>
              </a:lnSpc>
            </a:pPr>
            <a:r>
              <a:rPr lang="ja-JP" altLang="en-US" sz="3600" dirty="0">
                <a:latin typeface="+mn-ea"/>
              </a:rPr>
              <a:t>生協こども診療所　所長</a:t>
            </a:r>
            <a:endParaRPr lang="en-GB" sz="3600" dirty="0">
              <a:latin typeface="+mn-ea"/>
            </a:endParaRPr>
          </a:p>
        </p:txBody>
      </p:sp>
      <p:sp>
        <p:nvSpPr>
          <p:cNvPr id="8" name="テキスト ボックス 7">
            <a:extLst>
              <a:ext uri="{FF2B5EF4-FFF2-40B4-BE49-F238E27FC236}">
                <a16:creationId xmlns:a16="http://schemas.microsoft.com/office/drawing/2014/main" id="{23EEF765-17FF-6442-BB35-28F049290AC5}"/>
              </a:ext>
            </a:extLst>
          </p:cNvPr>
          <p:cNvSpPr txBox="1"/>
          <p:nvPr/>
        </p:nvSpPr>
        <p:spPr>
          <a:xfrm>
            <a:off x="1763295" y="3072688"/>
            <a:ext cx="5690436" cy="3416320"/>
          </a:xfrm>
          <a:prstGeom prst="rect">
            <a:avLst/>
          </a:prstGeom>
          <a:noFill/>
        </p:spPr>
        <p:txBody>
          <a:bodyPr wrap="square" rtlCol="0">
            <a:spAutoFit/>
          </a:bodyPr>
          <a:lstStyle/>
          <a:p>
            <a:pPr>
              <a:lnSpc>
                <a:spcPct val="150000"/>
              </a:lnSpc>
            </a:pPr>
            <a:r>
              <a:rPr lang="en-US" altLang="ja-JP" sz="2400" dirty="0">
                <a:latin typeface="+mn-ea"/>
              </a:rPr>
              <a:t>1991</a:t>
            </a:r>
            <a:r>
              <a:rPr lang="ja-JP" altLang="en-US" sz="2400" dirty="0">
                <a:latin typeface="+mn-ea"/>
              </a:rPr>
              <a:t>年　和歌山県立医科大学卒業</a:t>
            </a:r>
            <a:endParaRPr lang="en-US" altLang="ja-JP" sz="2400" dirty="0">
              <a:latin typeface="+mn-ea"/>
            </a:endParaRPr>
          </a:p>
          <a:p>
            <a:pPr>
              <a:lnSpc>
                <a:spcPct val="150000"/>
              </a:lnSpc>
            </a:pPr>
            <a:r>
              <a:rPr lang="en-US" altLang="ja-JP" sz="2400" dirty="0">
                <a:latin typeface="+mn-ea"/>
              </a:rPr>
              <a:t>1991</a:t>
            </a:r>
            <a:r>
              <a:rPr lang="ja-JP" altLang="en-US" sz="2400" dirty="0">
                <a:latin typeface="+mn-ea"/>
              </a:rPr>
              <a:t>年　和歌山生協病院　内科</a:t>
            </a:r>
            <a:endParaRPr lang="en-US" altLang="ja-JP" sz="2400" dirty="0">
              <a:latin typeface="+mn-ea"/>
            </a:endParaRPr>
          </a:p>
          <a:p>
            <a:pPr>
              <a:lnSpc>
                <a:spcPct val="150000"/>
              </a:lnSpc>
            </a:pPr>
            <a:r>
              <a:rPr lang="en-US" altLang="ja-JP" sz="2400" dirty="0">
                <a:latin typeface="+mn-ea"/>
              </a:rPr>
              <a:t>1992</a:t>
            </a:r>
            <a:r>
              <a:rPr lang="ja-JP" altLang="en-US" sz="2400" dirty="0">
                <a:latin typeface="+mn-ea"/>
              </a:rPr>
              <a:t>年　和歌山生協病院　小児科</a:t>
            </a:r>
            <a:endParaRPr lang="en-US" altLang="ja-JP" sz="2400" dirty="0">
              <a:latin typeface="+mn-ea"/>
            </a:endParaRPr>
          </a:p>
          <a:p>
            <a:pPr>
              <a:lnSpc>
                <a:spcPct val="150000"/>
              </a:lnSpc>
            </a:pPr>
            <a:r>
              <a:rPr lang="en-US" altLang="ja-JP" sz="2400" dirty="0">
                <a:latin typeface="+mn-ea"/>
              </a:rPr>
              <a:t>1993</a:t>
            </a:r>
            <a:r>
              <a:rPr lang="ja-JP" altLang="en-US" sz="2400" dirty="0">
                <a:latin typeface="+mn-ea"/>
              </a:rPr>
              <a:t>年　耳原総合病院　小児科</a:t>
            </a:r>
            <a:endParaRPr lang="en-US" altLang="ja-JP" sz="2400" dirty="0">
              <a:latin typeface="+mn-ea"/>
            </a:endParaRPr>
          </a:p>
          <a:p>
            <a:pPr>
              <a:lnSpc>
                <a:spcPct val="150000"/>
              </a:lnSpc>
            </a:pPr>
            <a:r>
              <a:rPr lang="en-US" altLang="ja-JP" sz="2400" dirty="0">
                <a:latin typeface="+mn-ea"/>
              </a:rPr>
              <a:t>1994</a:t>
            </a:r>
            <a:r>
              <a:rPr lang="ja-JP" altLang="en-US" sz="2400" dirty="0">
                <a:latin typeface="+mn-ea"/>
              </a:rPr>
              <a:t>年　和歌山生協病院　小児科</a:t>
            </a:r>
            <a:endParaRPr lang="en-US" altLang="ja-JP" sz="2400" dirty="0">
              <a:latin typeface="+mn-ea"/>
            </a:endParaRPr>
          </a:p>
          <a:p>
            <a:pPr>
              <a:lnSpc>
                <a:spcPct val="150000"/>
              </a:lnSpc>
            </a:pPr>
            <a:r>
              <a:rPr lang="en-US" altLang="ja-JP" sz="2400" dirty="0">
                <a:latin typeface="+mn-ea"/>
              </a:rPr>
              <a:t>2011</a:t>
            </a:r>
            <a:r>
              <a:rPr lang="ja-JP" altLang="en-US" sz="2400" dirty="0">
                <a:latin typeface="+mn-ea"/>
              </a:rPr>
              <a:t>年　生協こども診療所　所長</a:t>
            </a:r>
            <a:endParaRPr lang="en-US" altLang="ja-JP" sz="2400" dirty="0">
              <a:latin typeface="+mn-ea"/>
            </a:endParaRPr>
          </a:p>
        </p:txBody>
      </p:sp>
      <p:pic>
        <p:nvPicPr>
          <p:cNvPr id="1026" name="Picture 2" descr="C:\Users\kodomo\Downloads\佐藤先生　写真.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314" t="6217"/>
          <a:stretch/>
        </p:blipFill>
        <p:spPr bwMode="auto">
          <a:xfrm>
            <a:off x="423926" y="654129"/>
            <a:ext cx="1981049" cy="2071555"/>
          </a:xfrm>
          <a:prstGeom prst="rect">
            <a:avLst/>
          </a:prstGeom>
          <a:noFill/>
          <a:extLst>
            <a:ext uri="{909E8E84-426E-40DD-AFC4-6F175D3DCCD1}">
              <a14:hiddenFill xmlns:a14="http://schemas.microsoft.com/office/drawing/2010/main">
                <a:solidFill>
                  <a:srgbClr val="FFFFFF"/>
                </a:solidFill>
              </a14:hiddenFill>
            </a:ext>
          </a:extLst>
        </p:spPr>
      </p:pic>
      <p:pic>
        <p:nvPicPr>
          <p:cNvPr id="2" name="オーディオ 1">
            <a:hlinkClick r:id="" action="ppaction://media"/>
            <a:extLst>
              <a:ext uri="{FF2B5EF4-FFF2-40B4-BE49-F238E27FC236}">
                <a16:creationId xmlns:a16="http://schemas.microsoft.com/office/drawing/2014/main" id="{B11D76E6-9C90-4743-A624-7930927A2DA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997425915"/>
      </p:ext>
    </p:extLst>
  </p:cSld>
  <p:clrMapOvr>
    <a:masterClrMapping/>
  </p:clrMapOvr>
  <mc:AlternateContent xmlns:mc="http://schemas.openxmlformats.org/markup-compatibility/2006" xmlns:p14="http://schemas.microsoft.com/office/powerpoint/2010/main">
    <mc:Choice Requires="p14">
      <p:transition spd="slow" p14:dur="2000" advTm="2277"/>
    </mc:Choice>
    <mc:Fallback xmlns="">
      <p:transition spd="slow" advTm="2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17B202-96D6-44B5-A4E1-9A5B2BF2AF23}"/>
              </a:ext>
            </a:extLst>
          </p:cNvPr>
          <p:cNvSpPr>
            <a:spLocks noGrp="1"/>
          </p:cNvSpPr>
          <p:nvPr>
            <p:ph type="title"/>
          </p:nvPr>
        </p:nvSpPr>
        <p:spPr/>
        <p:txBody>
          <a:bodyPr/>
          <a:lstStyle/>
          <a:p>
            <a:r>
              <a:rPr lang="ja-JP" altLang="en-US" dirty="0"/>
              <a:t>貧困の指標</a:t>
            </a:r>
          </a:p>
        </p:txBody>
      </p:sp>
      <p:sp>
        <p:nvSpPr>
          <p:cNvPr id="3" name="コンテンツ プレースホルダー 2">
            <a:extLst>
              <a:ext uri="{FF2B5EF4-FFF2-40B4-BE49-F238E27FC236}">
                <a16:creationId xmlns:a16="http://schemas.microsoft.com/office/drawing/2014/main" id="{B0DB8225-D7A6-43DC-AE8E-D2303131E389}"/>
              </a:ext>
            </a:extLst>
          </p:cNvPr>
          <p:cNvSpPr>
            <a:spLocks noGrp="1"/>
          </p:cNvSpPr>
          <p:nvPr>
            <p:ph idx="1"/>
          </p:nvPr>
        </p:nvSpPr>
        <p:spPr>
          <a:xfrm>
            <a:off x="295422" y="941294"/>
            <a:ext cx="8581292" cy="5364162"/>
          </a:xfrm>
        </p:spPr>
        <p:txBody>
          <a:bodyPr>
            <a:normAutofit fontScale="92500" lnSpcReduction="20000"/>
          </a:bodyPr>
          <a:lstStyle/>
          <a:p>
            <a:r>
              <a:rPr lang="ja-JP" altLang="en-US" dirty="0"/>
              <a:t>金銭的指標：世帯の収入や支出</a:t>
            </a:r>
            <a:endParaRPr lang="en-US" altLang="ja-JP" dirty="0"/>
          </a:p>
          <a:p>
            <a:pPr lvl="1"/>
            <a:r>
              <a:rPr lang="ja-JP" altLang="en-US" dirty="0"/>
              <a:t>絶対的貧困・相対的貧困</a:t>
            </a:r>
            <a:endParaRPr lang="en-US" altLang="ja-JP" dirty="0"/>
          </a:p>
          <a:p>
            <a:r>
              <a:rPr lang="ja-JP" altLang="en-US" dirty="0"/>
              <a:t>物質的剥奪指標</a:t>
            </a:r>
            <a:endParaRPr lang="en-US" altLang="ja-JP" dirty="0"/>
          </a:p>
          <a:p>
            <a:pPr lvl="1"/>
            <a:r>
              <a:rPr lang="ja-JP" altLang="en-US" dirty="0"/>
              <a:t>その国で典型的に保持・享受するものとされている財・サービスの欠如を示す指標</a:t>
            </a:r>
            <a:endParaRPr lang="en-US" altLang="ja-JP" dirty="0"/>
          </a:p>
          <a:p>
            <a:pPr lvl="1"/>
            <a:r>
              <a:rPr lang="en-US" altLang="ja-JP" dirty="0"/>
              <a:t>EU</a:t>
            </a:r>
            <a:r>
              <a:rPr lang="ja-JP" altLang="en-US" dirty="0"/>
              <a:t>・ユニセフで独自の指標作成</a:t>
            </a:r>
            <a:endParaRPr lang="en-US" altLang="ja-JP" dirty="0"/>
          </a:p>
          <a:p>
            <a:r>
              <a:rPr lang="ja-JP" altLang="en-US" dirty="0"/>
              <a:t>健康、教育等様々な分野の指標</a:t>
            </a:r>
            <a:endParaRPr lang="en-US" altLang="ja-JP" dirty="0"/>
          </a:p>
          <a:p>
            <a:pPr lvl="1"/>
            <a:r>
              <a:rPr lang="ja-JP" altLang="en-US" dirty="0"/>
              <a:t>健康、教育、社会参加の度合い等を含めた生活の質を測ることを目的</a:t>
            </a:r>
            <a:endParaRPr lang="en-US" altLang="ja-JP" dirty="0"/>
          </a:p>
        </p:txBody>
      </p:sp>
      <p:sp>
        <p:nvSpPr>
          <p:cNvPr id="4" name="テキスト ボックス 3">
            <a:extLst>
              <a:ext uri="{FF2B5EF4-FFF2-40B4-BE49-F238E27FC236}">
                <a16:creationId xmlns:a16="http://schemas.microsoft.com/office/drawing/2014/main" id="{9CE91A75-B7B4-4D70-9881-630A3858CA1A}"/>
              </a:ext>
            </a:extLst>
          </p:cNvPr>
          <p:cNvSpPr txBox="1"/>
          <p:nvPr/>
        </p:nvSpPr>
        <p:spPr>
          <a:xfrm>
            <a:off x="140677" y="6305456"/>
            <a:ext cx="8862646" cy="338554"/>
          </a:xfrm>
          <a:prstGeom prst="rect">
            <a:avLst/>
          </a:prstGeom>
          <a:noFill/>
        </p:spPr>
        <p:txBody>
          <a:bodyPr wrap="square" rtlCol="0">
            <a:spAutoFit/>
          </a:bodyPr>
          <a:lstStyle/>
          <a:p>
            <a:r>
              <a:rPr kumimoji="1" lang="ja-JP" altLang="en-US" sz="1600" dirty="0"/>
              <a:t>出典：平成</a:t>
            </a:r>
            <a:r>
              <a:rPr kumimoji="1" lang="en-US" altLang="ja-JP" sz="1600" dirty="0"/>
              <a:t>28</a:t>
            </a:r>
            <a:r>
              <a:rPr kumimoji="1" lang="ja-JP" altLang="en-US" sz="1600" dirty="0"/>
              <a:t>年度「子供の貧困に関する新たな指標の開発に向けた調査研究 報告書」内閣府</a:t>
            </a:r>
            <a:endParaRPr kumimoji="1" lang="en-US" altLang="ja-JP" sz="1600" dirty="0"/>
          </a:p>
        </p:txBody>
      </p:sp>
      <p:pic>
        <p:nvPicPr>
          <p:cNvPr id="5" name="オーディオ 4">
            <a:hlinkClick r:id="" action="ppaction://media"/>
            <a:extLst>
              <a:ext uri="{FF2B5EF4-FFF2-40B4-BE49-F238E27FC236}">
                <a16:creationId xmlns:a16="http://schemas.microsoft.com/office/drawing/2014/main" id="{FA66AC43-E51C-4C17-B360-86534A4D39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192826054"/>
      </p:ext>
    </p:extLst>
  </p:cSld>
  <p:clrMapOvr>
    <a:masterClrMapping/>
  </p:clrMapOvr>
  <mc:AlternateContent xmlns:mc="http://schemas.openxmlformats.org/markup-compatibility/2006" xmlns:p14="http://schemas.microsoft.com/office/powerpoint/2010/main">
    <mc:Choice Requires="p14">
      <p:transition spd="slow" p14:dur="2000" advTm="61844"/>
    </mc:Choice>
    <mc:Fallback xmlns="">
      <p:transition spd="slow" advTm="618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332F7E-4FE6-412A-B9E0-70225B40910E}"/>
              </a:ext>
            </a:extLst>
          </p:cNvPr>
          <p:cNvSpPr>
            <a:spLocks noGrp="1"/>
          </p:cNvSpPr>
          <p:nvPr>
            <p:ph type="title"/>
          </p:nvPr>
        </p:nvSpPr>
        <p:spPr/>
        <p:txBody>
          <a:bodyPr>
            <a:normAutofit/>
          </a:bodyPr>
          <a:lstStyle/>
          <a:p>
            <a:r>
              <a:rPr kumimoji="1" lang="ja-JP" altLang="en-US" sz="3600" dirty="0"/>
              <a:t>ユニセフ「子どもの物質的剥奪指標」</a:t>
            </a:r>
          </a:p>
        </p:txBody>
      </p:sp>
      <p:sp>
        <p:nvSpPr>
          <p:cNvPr id="4" name="テキスト ボックス 3"/>
          <p:cNvSpPr txBox="1"/>
          <p:nvPr/>
        </p:nvSpPr>
        <p:spPr>
          <a:xfrm>
            <a:off x="341523" y="6312664"/>
            <a:ext cx="8438920" cy="338554"/>
          </a:xfrm>
          <a:prstGeom prst="rect">
            <a:avLst/>
          </a:prstGeom>
          <a:noFill/>
        </p:spPr>
        <p:txBody>
          <a:bodyPr wrap="square" rtlCol="0">
            <a:spAutoFit/>
          </a:bodyPr>
          <a:lstStyle/>
          <a:p>
            <a:r>
              <a:rPr lang="ja-JP" altLang="en-US" sz="1600" dirty="0"/>
              <a:t>出典：ユニセフ・イノチェンティ研究所の「レポート・カード</a:t>
            </a:r>
            <a:r>
              <a:rPr lang="en-US" altLang="ja-JP" sz="1600" dirty="0"/>
              <a:t>10 </a:t>
            </a:r>
            <a:r>
              <a:rPr lang="ja-JP" altLang="en-US" sz="1600" dirty="0"/>
              <a:t>先進国の子供の貧困」</a:t>
            </a:r>
            <a:endParaRPr kumimoji="1" lang="ja-JP" altLang="en-US" sz="1600" dirty="0"/>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3641349943"/>
              </p:ext>
            </p:extLst>
          </p:nvPr>
        </p:nvGraphicFramePr>
        <p:xfrm>
          <a:off x="219783" y="1056581"/>
          <a:ext cx="8758410" cy="4980286"/>
        </p:xfrm>
        <a:graphic>
          <a:graphicData uri="http://schemas.openxmlformats.org/drawingml/2006/table">
            <a:tbl>
              <a:tblPr>
                <a:tableStyleId>{5C22544A-7EE6-4342-B048-85BDC9FD1C3A}</a:tableStyleId>
              </a:tblPr>
              <a:tblGrid>
                <a:gridCol w="326400">
                  <a:extLst>
                    <a:ext uri="{9D8B030D-6E8A-4147-A177-3AD203B41FA5}">
                      <a16:colId xmlns:a16="http://schemas.microsoft.com/office/drawing/2014/main" val="20000"/>
                    </a:ext>
                  </a:extLst>
                </a:gridCol>
                <a:gridCol w="4052805">
                  <a:extLst>
                    <a:ext uri="{9D8B030D-6E8A-4147-A177-3AD203B41FA5}">
                      <a16:colId xmlns:a16="http://schemas.microsoft.com/office/drawing/2014/main" val="20001"/>
                    </a:ext>
                  </a:extLst>
                </a:gridCol>
                <a:gridCol w="326400">
                  <a:extLst>
                    <a:ext uri="{9D8B030D-6E8A-4147-A177-3AD203B41FA5}">
                      <a16:colId xmlns:a16="http://schemas.microsoft.com/office/drawing/2014/main" val="20002"/>
                    </a:ext>
                  </a:extLst>
                </a:gridCol>
                <a:gridCol w="4052805">
                  <a:extLst>
                    <a:ext uri="{9D8B030D-6E8A-4147-A177-3AD203B41FA5}">
                      <a16:colId xmlns:a16="http://schemas.microsoft.com/office/drawing/2014/main" val="20003"/>
                    </a:ext>
                  </a:extLst>
                </a:gridCol>
              </a:tblGrid>
              <a:tr h="555822">
                <a:tc>
                  <a:txBody>
                    <a:bodyPr/>
                    <a:lstStyle/>
                    <a:p>
                      <a:pPr algn="l" fontAlgn="ctr"/>
                      <a:r>
                        <a:rPr lang="en-US" altLang="ja-JP" sz="1800" u="none" strike="noStrike" dirty="0">
                          <a:effectLst/>
                        </a:rPr>
                        <a:t>1</a:t>
                      </a:r>
                      <a:endParaRPr lang="en-US" altLang="ja-JP" sz="1800" b="0" i="0" u="none" strike="noStrike" dirty="0">
                        <a:solidFill>
                          <a:srgbClr val="000000"/>
                        </a:solidFill>
                        <a:effectLst/>
                        <a:latin typeface="游ゴシック"/>
                      </a:endParaRPr>
                    </a:p>
                  </a:txBody>
                  <a:tcPr marL="7348" marR="7348" marT="7348" marB="0" anchor="ctr"/>
                </a:tc>
                <a:tc>
                  <a:txBody>
                    <a:bodyPr/>
                    <a:lstStyle/>
                    <a:p>
                      <a:pPr algn="l" fontAlgn="ctr"/>
                      <a:r>
                        <a:rPr lang="ja-JP" altLang="en-US" sz="1800" u="none" strike="noStrike" dirty="0">
                          <a:effectLst/>
                        </a:rPr>
                        <a:t>１日３食摂取</a:t>
                      </a:r>
                      <a:endParaRPr lang="ja-JP" altLang="en-US" sz="1800" b="0" i="0" u="none" strike="noStrike" dirty="0">
                        <a:solidFill>
                          <a:srgbClr val="000000"/>
                        </a:solidFill>
                        <a:effectLst/>
                        <a:latin typeface="游ゴシック"/>
                      </a:endParaRPr>
                    </a:p>
                  </a:txBody>
                  <a:tcPr marL="7348" marR="7348" marT="7348" marB="0" anchor="ctr"/>
                </a:tc>
                <a:tc>
                  <a:txBody>
                    <a:bodyPr/>
                    <a:lstStyle/>
                    <a:p>
                      <a:pPr algn="l" fontAlgn="ctr"/>
                      <a:r>
                        <a:rPr lang="en-US" altLang="ja-JP" sz="1800" u="none" strike="noStrike">
                          <a:effectLst/>
                        </a:rPr>
                        <a:t>8</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a:effectLst/>
                        </a:rPr>
                        <a:t>修学旅行や学校行事の参加費を支出できる</a:t>
                      </a:r>
                      <a:endParaRPr lang="ja-JP" altLang="en-US" sz="1800" b="0" i="0" u="none" strike="noStrike">
                        <a:solidFill>
                          <a:srgbClr val="000000"/>
                        </a:solidFill>
                        <a:effectLst/>
                        <a:latin typeface="游ゴシック"/>
                      </a:endParaRPr>
                    </a:p>
                  </a:txBody>
                  <a:tcPr marL="7348" marR="7348" marT="7348" marB="0" anchor="ctr"/>
                </a:tc>
                <a:extLst>
                  <a:ext uri="{0D108BD9-81ED-4DB2-BD59-A6C34878D82A}">
                    <a16:rowId xmlns:a16="http://schemas.microsoft.com/office/drawing/2014/main" val="10000"/>
                  </a:ext>
                </a:extLst>
              </a:tr>
              <a:tr h="555822">
                <a:tc>
                  <a:txBody>
                    <a:bodyPr/>
                    <a:lstStyle/>
                    <a:p>
                      <a:pPr algn="l" fontAlgn="ctr"/>
                      <a:r>
                        <a:rPr lang="en-US" altLang="ja-JP" sz="1800" u="none" strike="noStrike">
                          <a:effectLst/>
                        </a:rPr>
                        <a:t>2</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dirty="0">
                          <a:effectLst/>
                        </a:rPr>
                        <a:t>肉・魚又は代替するタンパク源を</a:t>
                      </a:r>
                      <a:endParaRPr lang="en-US" altLang="ja-JP" sz="1800" u="none" strike="noStrike" dirty="0">
                        <a:effectLst/>
                      </a:endParaRPr>
                    </a:p>
                    <a:p>
                      <a:pPr algn="l" fontAlgn="ctr"/>
                      <a:r>
                        <a:rPr lang="en-US" altLang="ja-JP" sz="1800" u="none" strike="noStrike" dirty="0">
                          <a:effectLst/>
                        </a:rPr>
                        <a:t>1</a:t>
                      </a:r>
                      <a:r>
                        <a:rPr lang="ja-JP" altLang="en-US" sz="1800" u="none" strike="noStrike" dirty="0">
                          <a:effectLst/>
                        </a:rPr>
                        <a:t>日</a:t>
                      </a:r>
                      <a:r>
                        <a:rPr lang="en-US" altLang="ja-JP" sz="1800" u="none" strike="noStrike" dirty="0">
                          <a:effectLst/>
                        </a:rPr>
                        <a:t>1</a:t>
                      </a:r>
                      <a:r>
                        <a:rPr lang="ja-JP" altLang="en-US" sz="1800" u="none" strike="noStrike" dirty="0">
                          <a:effectLst/>
                        </a:rPr>
                        <a:t>回摂取</a:t>
                      </a:r>
                      <a:endParaRPr lang="ja-JP" altLang="en-US" sz="1800" b="0" i="0" u="none" strike="noStrike" dirty="0">
                        <a:solidFill>
                          <a:srgbClr val="000000"/>
                        </a:solidFill>
                        <a:effectLst/>
                        <a:latin typeface="游ゴシック"/>
                      </a:endParaRPr>
                    </a:p>
                  </a:txBody>
                  <a:tcPr marL="7348" marR="7348" marT="7348" marB="0" anchor="ctr"/>
                </a:tc>
                <a:tc>
                  <a:txBody>
                    <a:bodyPr/>
                    <a:lstStyle/>
                    <a:p>
                      <a:pPr algn="l" fontAlgn="ctr"/>
                      <a:r>
                        <a:rPr lang="en-US" altLang="ja-JP" sz="1800" u="none" strike="noStrike">
                          <a:effectLst/>
                        </a:rPr>
                        <a:t>9</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a:effectLst/>
                        </a:rPr>
                        <a:t>宿題をするのに十分な広さと照明がある静かな場所がある</a:t>
                      </a:r>
                      <a:endParaRPr lang="ja-JP" altLang="en-US" sz="1800" b="0" i="0" u="none" strike="noStrike">
                        <a:solidFill>
                          <a:srgbClr val="000000"/>
                        </a:solidFill>
                        <a:effectLst/>
                        <a:latin typeface="游ゴシック"/>
                      </a:endParaRPr>
                    </a:p>
                  </a:txBody>
                  <a:tcPr marL="7348" marR="7348" marT="7348" marB="0" anchor="ctr"/>
                </a:tc>
                <a:extLst>
                  <a:ext uri="{0D108BD9-81ED-4DB2-BD59-A6C34878D82A}">
                    <a16:rowId xmlns:a16="http://schemas.microsoft.com/office/drawing/2014/main" val="10001"/>
                  </a:ext>
                </a:extLst>
              </a:tr>
              <a:tr h="550680">
                <a:tc>
                  <a:txBody>
                    <a:bodyPr/>
                    <a:lstStyle/>
                    <a:p>
                      <a:pPr algn="l" fontAlgn="ctr"/>
                      <a:r>
                        <a:rPr lang="en-US" altLang="ja-JP" sz="1800" u="none" strike="noStrike">
                          <a:effectLst/>
                        </a:rPr>
                        <a:t>3</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dirty="0">
                          <a:effectLst/>
                        </a:rPr>
                        <a:t>新鮮な野菜・果物を１日１回摂取</a:t>
                      </a:r>
                      <a:endParaRPr lang="ja-JP" altLang="en-US" sz="1800" b="0" i="0" u="none" strike="noStrike" dirty="0">
                        <a:solidFill>
                          <a:srgbClr val="000000"/>
                        </a:solidFill>
                        <a:effectLst/>
                        <a:latin typeface="游ゴシック"/>
                      </a:endParaRPr>
                    </a:p>
                  </a:txBody>
                  <a:tcPr marL="7348" marR="7348" marT="7348" marB="0" anchor="ctr"/>
                </a:tc>
                <a:tc>
                  <a:txBody>
                    <a:bodyPr/>
                    <a:lstStyle/>
                    <a:p>
                      <a:pPr algn="l" fontAlgn="ctr"/>
                      <a:r>
                        <a:rPr lang="en-US" altLang="ja-JP" sz="1800" u="none" strike="noStrike">
                          <a:effectLst/>
                        </a:rPr>
                        <a:t>10</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a:effectLst/>
                        </a:rPr>
                        <a:t>インターネットへ接続できる</a:t>
                      </a:r>
                      <a:endParaRPr lang="ja-JP" altLang="en-US" sz="1800" b="0" i="0" u="none" strike="noStrike">
                        <a:solidFill>
                          <a:srgbClr val="000000"/>
                        </a:solidFill>
                        <a:effectLst/>
                        <a:latin typeface="游ゴシック"/>
                      </a:endParaRPr>
                    </a:p>
                  </a:txBody>
                  <a:tcPr marL="7348" marR="7348" marT="7348" marB="0" anchor="ctr"/>
                </a:tc>
                <a:extLst>
                  <a:ext uri="{0D108BD9-81ED-4DB2-BD59-A6C34878D82A}">
                    <a16:rowId xmlns:a16="http://schemas.microsoft.com/office/drawing/2014/main" val="10002"/>
                  </a:ext>
                </a:extLst>
              </a:tr>
              <a:tr h="555822">
                <a:tc>
                  <a:txBody>
                    <a:bodyPr/>
                    <a:lstStyle/>
                    <a:p>
                      <a:pPr algn="l" fontAlgn="ctr"/>
                      <a:r>
                        <a:rPr lang="en-US" altLang="ja-JP" sz="1800" u="none" strike="noStrike">
                          <a:effectLst/>
                        </a:rPr>
                        <a:t>4</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dirty="0">
                          <a:effectLst/>
                        </a:rPr>
                        <a:t>子供の年齢と知識水準に適した本（教科書を除く）の所持</a:t>
                      </a:r>
                      <a:endParaRPr lang="ja-JP" altLang="en-US" sz="1800" b="0" i="0" u="none" strike="noStrike" dirty="0">
                        <a:solidFill>
                          <a:srgbClr val="000000"/>
                        </a:solidFill>
                        <a:effectLst/>
                        <a:latin typeface="游ゴシック"/>
                      </a:endParaRPr>
                    </a:p>
                  </a:txBody>
                  <a:tcPr marL="7348" marR="7348" marT="7348" marB="0" anchor="ctr"/>
                </a:tc>
                <a:tc>
                  <a:txBody>
                    <a:bodyPr/>
                    <a:lstStyle/>
                    <a:p>
                      <a:pPr algn="l" fontAlgn="ctr"/>
                      <a:r>
                        <a:rPr lang="en-US" altLang="ja-JP" sz="1800" u="none" strike="noStrike">
                          <a:effectLst/>
                        </a:rPr>
                        <a:t>11</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dirty="0">
                          <a:effectLst/>
                        </a:rPr>
                        <a:t>新品の衣服（中古品を除く）の所持</a:t>
                      </a:r>
                      <a:endParaRPr lang="ja-JP" altLang="en-US" sz="1800" b="0" i="0" u="none" strike="noStrike" dirty="0">
                        <a:solidFill>
                          <a:srgbClr val="000000"/>
                        </a:solidFill>
                        <a:effectLst/>
                        <a:latin typeface="游ゴシック"/>
                      </a:endParaRPr>
                    </a:p>
                  </a:txBody>
                  <a:tcPr marL="7348" marR="7348" marT="7348" marB="0" anchor="ctr"/>
                </a:tc>
                <a:extLst>
                  <a:ext uri="{0D108BD9-81ED-4DB2-BD59-A6C34878D82A}">
                    <a16:rowId xmlns:a16="http://schemas.microsoft.com/office/drawing/2014/main" val="10003"/>
                  </a:ext>
                </a:extLst>
              </a:tr>
              <a:tr h="1101356">
                <a:tc>
                  <a:txBody>
                    <a:bodyPr/>
                    <a:lstStyle/>
                    <a:p>
                      <a:pPr algn="l" fontAlgn="ctr"/>
                      <a:r>
                        <a:rPr lang="en-US" altLang="ja-JP" sz="1800" u="none" strike="noStrike">
                          <a:effectLst/>
                        </a:rPr>
                        <a:t>5</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dirty="0">
                          <a:effectLst/>
                        </a:rPr>
                        <a:t>屋外レジャー用品（自転車、ローラースケートなど）の所持</a:t>
                      </a:r>
                      <a:endParaRPr lang="ja-JP" altLang="en-US" sz="1800" b="0" i="0" u="none" strike="noStrike" dirty="0">
                        <a:solidFill>
                          <a:srgbClr val="000000"/>
                        </a:solidFill>
                        <a:effectLst/>
                        <a:latin typeface="游ゴシック"/>
                      </a:endParaRPr>
                    </a:p>
                  </a:txBody>
                  <a:tcPr marL="7348" marR="7348" marT="7348" marB="0" anchor="ctr"/>
                </a:tc>
                <a:tc>
                  <a:txBody>
                    <a:bodyPr/>
                    <a:lstStyle/>
                    <a:p>
                      <a:pPr algn="l" fontAlgn="ctr"/>
                      <a:r>
                        <a:rPr lang="en-US" altLang="ja-JP" sz="1800" u="none" strike="noStrike" dirty="0">
                          <a:effectLst/>
                        </a:rPr>
                        <a:t>12</a:t>
                      </a:r>
                      <a:endParaRPr lang="en-US" altLang="ja-JP" sz="1800" b="0" i="0" u="none" strike="noStrike" dirty="0">
                        <a:solidFill>
                          <a:srgbClr val="000000"/>
                        </a:solidFill>
                        <a:effectLst/>
                        <a:latin typeface="游ゴシック"/>
                      </a:endParaRPr>
                    </a:p>
                  </a:txBody>
                  <a:tcPr marL="7348" marR="7348" marT="7348" marB="0" anchor="ctr"/>
                </a:tc>
                <a:tc>
                  <a:txBody>
                    <a:bodyPr/>
                    <a:lstStyle/>
                    <a:p>
                      <a:pPr algn="l" fontAlgn="ctr"/>
                      <a:r>
                        <a:rPr lang="ja-JP" altLang="en-US" sz="1800" u="none" strike="noStrike" dirty="0">
                          <a:effectLst/>
                        </a:rPr>
                        <a:t>ぴったりの寸法の靴２足（１足は全天候型）の所持</a:t>
                      </a:r>
                      <a:endParaRPr lang="ja-JP" altLang="en-US" sz="1800" b="0" i="0" u="none" strike="noStrike" dirty="0">
                        <a:solidFill>
                          <a:srgbClr val="000000"/>
                        </a:solidFill>
                        <a:effectLst/>
                        <a:latin typeface="游ゴシック"/>
                      </a:endParaRPr>
                    </a:p>
                  </a:txBody>
                  <a:tcPr marL="7348" marR="7348" marT="7348" marB="0" anchor="ctr"/>
                </a:tc>
                <a:extLst>
                  <a:ext uri="{0D108BD9-81ED-4DB2-BD59-A6C34878D82A}">
                    <a16:rowId xmlns:a16="http://schemas.microsoft.com/office/drawing/2014/main" val="10004"/>
                  </a:ext>
                </a:extLst>
              </a:tr>
              <a:tr h="555822">
                <a:tc>
                  <a:txBody>
                    <a:bodyPr/>
                    <a:lstStyle/>
                    <a:p>
                      <a:pPr algn="l" fontAlgn="ctr"/>
                      <a:r>
                        <a:rPr lang="en-US" altLang="ja-JP" sz="1800" u="none" strike="noStrike">
                          <a:effectLst/>
                        </a:rPr>
                        <a:t>6</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a:effectLst/>
                        </a:rPr>
                        <a:t>定期的なレジャー活動を行う</a:t>
                      </a:r>
                      <a:endParaRPr lang="ja-JP" altLang="en-US" sz="1800" b="0" i="0" u="none" strike="noStrike">
                        <a:solidFill>
                          <a:srgbClr val="000000"/>
                        </a:solidFill>
                        <a:effectLst/>
                        <a:latin typeface="游ゴシック"/>
                      </a:endParaRPr>
                    </a:p>
                  </a:txBody>
                  <a:tcPr marL="7348" marR="7348" marT="7348" marB="0" anchor="ctr"/>
                </a:tc>
                <a:tc>
                  <a:txBody>
                    <a:bodyPr/>
                    <a:lstStyle/>
                    <a:p>
                      <a:pPr algn="l" fontAlgn="ctr"/>
                      <a:r>
                        <a:rPr lang="en-US" altLang="ja-JP" sz="1800" u="none" strike="noStrike">
                          <a:effectLst/>
                        </a:rPr>
                        <a:t>13</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dirty="0">
                          <a:effectLst/>
                        </a:rPr>
                        <a:t>時々友達を遊びや食事のために家に呼ぶことができる</a:t>
                      </a:r>
                      <a:endParaRPr lang="ja-JP" altLang="en-US" sz="1800" b="0" i="0" u="none" strike="noStrike" dirty="0">
                        <a:solidFill>
                          <a:srgbClr val="000000"/>
                        </a:solidFill>
                        <a:effectLst/>
                        <a:latin typeface="游ゴシック"/>
                      </a:endParaRPr>
                    </a:p>
                  </a:txBody>
                  <a:tcPr marL="7348" marR="7348" marT="7348" marB="0" anchor="ctr"/>
                </a:tc>
                <a:extLst>
                  <a:ext uri="{0D108BD9-81ED-4DB2-BD59-A6C34878D82A}">
                    <a16:rowId xmlns:a16="http://schemas.microsoft.com/office/drawing/2014/main" val="10005"/>
                  </a:ext>
                </a:extLst>
              </a:tr>
              <a:tr h="1104298">
                <a:tc>
                  <a:txBody>
                    <a:bodyPr/>
                    <a:lstStyle/>
                    <a:p>
                      <a:pPr algn="l" fontAlgn="ctr"/>
                      <a:r>
                        <a:rPr lang="en-US" altLang="ja-JP" sz="1800" u="none" strike="noStrike">
                          <a:effectLst/>
                        </a:rPr>
                        <a:t>7</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dirty="0">
                          <a:effectLst/>
                        </a:rPr>
                        <a:t>子供１人につき１つ以上の屋内ゲーム（知育玩具・積木・盤ゲーム、コンピューター・ゲームなど）の所持</a:t>
                      </a:r>
                      <a:endParaRPr lang="ja-JP" altLang="en-US" sz="1800" b="0" i="0" u="none" strike="noStrike" dirty="0">
                        <a:solidFill>
                          <a:srgbClr val="000000"/>
                        </a:solidFill>
                        <a:effectLst/>
                        <a:latin typeface="游ゴシック"/>
                      </a:endParaRPr>
                    </a:p>
                  </a:txBody>
                  <a:tcPr marL="7348" marR="7348" marT="7348" marB="0" anchor="ctr"/>
                </a:tc>
                <a:tc>
                  <a:txBody>
                    <a:bodyPr/>
                    <a:lstStyle/>
                    <a:p>
                      <a:pPr algn="l" fontAlgn="ctr"/>
                      <a:r>
                        <a:rPr lang="en-US" altLang="ja-JP" sz="1800" u="none" strike="noStrike">
                          <a:effectLst/>
                        </a:rPr>
                        <a:t>14</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dirty="0">
                          <a:effectLst/>
                        </a:rPr>
                        <a:t>誕生日、命名日、宗教行事などのお祝いができる</a:t>
                      </a:r>
                      <a:endParaRPr lang="ja-JP" altLang="en-US" sz="1800" b="0" i="0" u="none" strike="noStrike" dirty="0">
                        <a:solidFill>
                          <a:srgbClr val="000000"/>
                        </a:solidFill>
                        <a:effectLst/>
                        <a:latin typeface="游ゴシック"/>
                      </a:endParaRPr>
                    </a:p>
                  </a:txBody>
                  <a:tcPr marL="7348" marR="7348" marT="7348" marB="0" anchor="ctr"/>
                </a:tc>
                <a:extLst>
                  <a:ext uri="{0D108BD9-81ED-4DB2-BD59-A6C34878D82A}">
                    <a16:rowId xmlns:a16="http://schemas.microsoft.com/office/drawing/2014/main" val="10006"/>
                  </a:ext>
                </a:extLst>
              </a:tr>
            </a:tbl>
          </a:graphicData>
        </a:graphic>
      </p:graphicFrame>
      <p:pic>
        <p:nvPicPr>
          <p:cNvPr id="3" name="オーディオ 2">
            <a:hlinkClick r:id="" action="ppaction://media"/>
            <a:extLst>
              <a:ext uri="{FF2B5EF4-FFF2-40B4-BE49-F238E27FC236}">
                <a16:creationId xmlns:a16="http://schemas.microsoft.com/office/drawing/2014/main" id="{AB22D9EA-97CA-4EAA-AF19-1E727B43E1B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674125263"/>
      </p:ext>
    </p:extLst>
  </p:cSld>
  <p:clrMapOvr>
    <a:masterClrMapping/>
  </p:clrMapOvr>
  <mc:AlternateContent xmlns:mc="http://schemas.openxmlformats.org/markup-compatibility/2006" xmlns:p14="http://schemas.microsoft.com/office/powerpoint/2010/main">
    <mc:Choice Requires="p14">
      <p:transition spd="slow" p14:dur="2000" advTm="12559"/>
    </mc:Choice>
    <mc:Fallback xmlns="">
      <p:transition spd="slow" advTm="12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332F7E-4FE6-412A-B9E0-70225B40910E}"/>
              </a:ext>
            </a:extLst>
          </p:cNvPr>
          <p:cNvSpPr>
            <a:spLocks noGrp="1"/>
          </p:cNvSpPr>
          <p:nvPr>
            <p:ph type="title"/>
          </p:nvPr>
        </p:nvSpPr>
        <p:spPr/>
        <p:txBody>
          <a:bodyPr/>
          <a:lstStyle/>
          <a:p>
            <a:r>
              <a:rPr kumimoji="1" lang="en-US" altLang="ja-JP" dirty="0"/>
              <a:t>EU</a:t>
            </a:r>
            <a:r>
              <a:rPr kumimoji="1" lang="ja-JP" altLang="en-US" dirty="0"/>
              <a:t>「子どもの剥奪指標」</a:t>
            </a:r>
          </a:p>
        </p:txBody>
      </p:sp>
      <p:sp>
        <p:nvSpPr>
          <p:cNvPr id="4" name="テキスト ボックス 3"/>
          <p:cNvSpPr txBox="1"/>
          <p:nvPr/>
        </p:nvSpPr>
        <p:spPr>
          <a:xfrm>
            <a:off x="341523" y="6312664"/>
            <a:ext cx="8438920" cy="338554"/>
          </a:xfrm>
          <a:prstGeom prst="rect">
            <a:avLst/>
          </a:prstGeom>
          <a:noFill/>
        </p:spPr>
        <p:txBody>
          <a:bodyPr wrap="square" rtlCol="0">
            <a:spAutoFit/>
          </a:bodyPr>
          <a:lstStyle/>
          <a:p>
            <a:r>
              <a:rPr lang="ja-JP" altLang="en-US" sz="1600" dirty="0"/>
              <a:t>出典：ユニセフ・イノチェンティ研究所の「レポート・カード</a:t>
            </a:r>
            <a:r>
              <a:rPr lang="en-US" altLang="ja-JP" sz="1600" dirty="0"/>
              <a:t>10 </a:t>
            </a:r>
            <a:r>
              <a:rPr lang="ja-JP" altLang="en-US" sz="1600" dirty="0"/>
              <a:t>先進国の子供の貧困」</a:t>
            </a:r>
            <a:endParaRPr kumimoji="1" lang="ja-JP" altLang="en-US" sz="1600" dirty="0"/>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906810817"/>
              </p:ext>
            </p:extLst>
          </p:nvPr>
        </p:nvGraphicFramePr>
        <p:xfrm>
          <a:off x="209321" y="1056581"/>
          <a:ext cx="8768873" cy="4980286"/>
        </p:xfrm>
        <a:graphic>
          <a:graphicData uri="http://schemas.openxmlformats.org/drawingml/2006/table">
            <a:tbl>
              <a:tblPr>
                <a:tableStyleId>{5C22544A-7EE6-4342-B048-85BDC9FD1C3A}</a:tableStyleId>
              </a:tblPr>
              <a:tblGrid>
                <a:gridCol w="336863">
                  <a:extLst>
                    <a:ext uri="{9D8B030D-6E8A-4147-A177-3AD203B41FA5}">
                      <a16:colId xmlns:a16="http://schemas.microsoft.com/office/drawing/2014/main" val="20000"/>
                    </a:ext>
                  </a:extLst>
                </a:gridCol>
                <a:gridCol w="4052805">
                  <a:extLst>
                    <a:ext uri="{9D8B030D-6E8A-4147-A177-3AD203B41FA5}">
                      <a16:colId xmlns:a16="http://schemas.microsoft.com/office/drawing/2014/main" val="20001"/>
                    </a:ext>
                  </a:extLst>
                </a:gridCol>
                <a:gridCol w="326400">
                  <a:extLst>
                    <a:ext uri="{9D8B030D-6E8A-4147-A177-3AD203B41FA5}">
                      <a16:colId xmlns:a16="http://schemas.microsoft.com/office/drawing/2014/main" val="20002"/>
                    </a:ext>
                  </a:extLst>
                </a:gridCol>
                <a:gridCol w="4052805">
                  <a:extLst>
                    <a:ext uri="{9D8B030D-6E8A-4147-A177-3AD203B41FA5}">
                      <a16:colId xmlns:a16="http://schemas.microsoft.com/office/drawing/2014/main" val="20003"/>
                    </a:ext>
                  </a:extLst>
                </a:gridCol>
              </a:tblGrid>
              <a:tr h="555822">
                <a:tc>
                  <a:txBody>
                    <a:bodyPr/>
                    <a:lstStyle/>
                    <a:p>
                      <a:pPr algn="l" fontAlgn="ctr"/>
                      <a:r>
                        <a:rPr lang="en-US" altLang="ja-JP" sz="1800" u="none" strike="noStrike" dirty="0">
                          <a:solidFill>
                            <a:schemeClr val="accent2"/>
                          </a:solidFill>
                          <a:effectLst/>
                        </a:rPr>
                        <a:t>1</a:t>
                      </a:r>
                      <a:endParaRPr lang="en-US" altLang="ja-JP" sz="1800" b="0" i="0" u="none" strike="noStrike" dirty="0">
                        <a:solidFill>
                          <a:schemeClr val="accent2"/>
                        </a:solidFill>
                        <a:effectLst/>
                        <a:latin typeface="游ゴシック"/>
                      </a:endParaRPr>
                    </a:p>
                  </a:txBody>
                  <a:tcPr marL="7348" marR="7348" marT="7348" marB="0" anchor="ctr"/>
                </a:tc>
                <a:tc>
                  <a:txBody>
                    <a:bodyPr/>
                    <a:lstStyle/>
                    <a:p>
                      <a:pPr algn="l" fontAlgn="ctr"/>
                      <a:r>
                        <a:rPr lang="ja-JP" altLang="en-US" sz="1800" u="none" strike="noStrike" dirty="0">
                          <a:solidFill>
                            <a:schemeClr val="accent2"/>
                          </a:solidFill>
                          <a:effectLst/>
                        </a:rPr>
                        <a:t>１日３食摂取</a:t>
                      </a:r>
                      <a:endParaRPr lang="ja-JP" altLang="en-US" sz="1800" b="0" i="0" u="none" strike="noStrike" dirty="0">
                        <a:solidFill>
                          <a:schemeClr val="accent2"/>
                        </a:solidFill>
                        <a:effectLst/>
                        <a:latin typeface="游ゴシック"/>
                      </a:endParaRPr>
                    </a:p>
                  </a:txBody>
                  <a:tcPr marL="7348" marR="7348" marT="7348" marB="0" anchor="ctr"/>
                </a:tc>
                <a:tc>
                  <a:txBody>
                    <a:bodyPr/>
                    <a:lstStyle/>
                    <a:p>
                      <a:pPr algn="l" fontAlgn="ctr"/>
                      <a:r>
                        <a:rPr lang="en-US" altLang="ja-JP" sz="1800" u="none" strike="noStrike">
                          <a:effectLst/>
                        </a:rPr>
                        <a:t>8</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a:effectLst/>
                        </a:rPr>
                        <a:t>修学旅行や学校行事の参加費を支出できる</a:t>
                      </a:r>
                      <a:endParaRPr lang="ja-JP" altLang="en-US" sz="1800" b="0" i="0" u="none" strike="noStrike">
                        <a:solidFill>
                          <a:srgbClr val="000000"/>
                        </a:solidFill>
                        <a:effectLst/>
                        <a:latin typeface="游ゴシック"/>
                      </a:endParaRPr>
                    </a:p>
                  </a:txBody>
                  <a:tcPr marL="7348" marR="7348" marT="7348" marB="0" anchor="ctr"/>
                </a:tc>
                <a:extLst>
                  <a:ext uri="{0D108BD9-81ED-4DB2-BD59-A6C34878D82A}">
                    <a16:rowId xmlns:a16="http://schemas.microsoft.com/office/drawing/2014/main" val="10000"/>
                  </a:ext>
                </a:extLst>
              </a:tr>
              <a:tr h="555822">
                <a:tc>
                  <a:txBody>
                    <a:bodyPr/>
                    <a:lstStyle/>
                    <a:p>
                      <a:pPr algn="l" fontAlgn="ctr"/>
                      <a:r>
                        <a:rPr lang="en-US" altLang="ja-JP" sz="1800" u="none" strike="noStrike">
                          <a:solidFill>
                            <a:schemeClr val="accent2"/>
                          </a:solidFill>
                          <a:effectLst/>
                        </a:rPr>
                        <a:t>2</a:t>
                      </a:r>
                      <a:endParaRPr lang="en-US" altLang="ja-JP" sz="1800" b="0" i="0" u="none" strike="noStrike">
                        <a:solidFill>
                          <a:schemeClr val="accent2"/>
                        </a:solidFill>
                        <a:effectLst/>
                        <a:latin typeface="游ゴシック"/>
                      </a:endParaRPr>
                    </a:p>
                  </a:txBody>
                  <a:tcPr marL="7348" marR="7348" marT="7348" marB="0" anchor="ctr"/>
                </a:tc>
                <a:tc>
                  <a:txBody>
                    <a:bodyPr/>
                    <a:lstStyle/>
                    <a:p>
                      <a:pPr algn="l" fontAlgn="ctr"/>
                      <a:r>
                        <a:rPr lang="ja-JP" altLang="en-US" sz="1800" u="none" strike="noStrike" dirty="0">
                          <a:solidFill>
                            <a:schemeClr val="accent2"/>
                          </a:solidFill>
                          <a:effectLst/>
                        </a:rPr>
                        <a:t>肉・魚又は代替するタンパク源を</a:t>
                      </a:r>
                      <a:endParaRPr lang="en-US" altLang="ja-JP" sz="1800" u="none" strike="noStrike" dirty="0">
                        <a:solidFill>
                          <a:schemeClr val="accent2"/>
                        </a:solidFill>
                        <a:effectLst/>
                      </a:endParaRPr>
                    </a:p>
                    <a:p>
                      <a:pPr algn="l" fontAlgn="ctr"/>
                      <a:r>
                        <a:rPr lang="en-US" altLang="ja-JP" sz="1800" u="none" strike="noStrike" dirty="0">
                          <a:solidFill>
                            <a:schemeClr val="accent2"/>
                          </a:solidFill>
                          <a:effectLst/>
                        </a:rPr>
                        <a:t>1</a:t>
                      </a:r>
                      <a:r>
                        <a:rPr lang="ja-JP" altLang="en-US" sz="1800" u="none" strike="noStrike" dirty="0">
                          <a:solidFill>
                            <a:schemeClr val="accent2"/>
                          </a:solidFill>
                          <a:effectLst/>
                        </a:rPr>
                        <a:t>日</a:t>
                      </a:r>
                      <a:r>
                        <a:rPr lang="en-US" altLang="ja-JP" sz="1800" u="none" strike="noStrike" dirty="0">
                          <a:solidFill>
                            <a:schemeClr val="accent2"/>
                          </a:solidFill>
                          <a:effectLst/>
                        </a:rPr>
                        <a:t>1</a:t>
                      </a:r>
                      <a:r>
                        <a:rPr lang="ja-JP" altLang="en-US" sz="1800" u="none" strike="noStrike" dirty="0">
                          <a:solidFill>
                            <a:schemeClr val="accent2"/>
                          </a:solidFill>
                          <a:effectLst/>
                        </a:rPr>
                        <a:t>回摂取</a:t>
                      </a:r>
                      <a:endParaRPr lang="ja-JP" altLang="en-US" sz="1800" b="0" i="0" u="none" strike="noStrike" dirty="0">
                        <a:solidFill>
                          <a:schemeClr val="accent2"/>
                        </a:solidFill>
                        <a:effectLst/>
                        <a:latin typeface="游ゴシック"/>
                      </a:endParaRPr>
                    </a:p>
                  </a:txBody>
                  <a:tcPr marL="7348" marR="7348" marT="7348" marB="0" anchor="ctr"/>
                </a:tc>
                <a:tc>
                  <a:txBody>
                    <a:bodyPr/>
                    <a:lstStyle/>
                    <a:p>
                      <a:pPr algn="l" fontAlgn="ctr"/>
                      <a:r>
                        <a:rPr lang="en-US" altLang="ja-JP" sz="1800" u="none" strike="noStrike">
                          <a:solidFill>
                            <a:schemeClr val="accent2"/>
                          </a:solidFill>
                          <a:effectLst/>
                        </a:rPr>
                        <a:t>9</a:t>
                      </a:r>
                      <a:endParaRPr lang="en-US" altLang="ja-JP" sz="1800" b="0" i="0" u="none" strike="noStrike">
                        <a:solidFill>
                          <a:schemeClr val="accent2"/>
                        </a:solidFill>
                        <a:effectLst/>
                        <a:latin typeface="游ゴシック"/>
                      </a:endParaRPr>
                    </a:p>
                  </a:txBody>
                  <a:tcPr marL="7348" marR="7348" marT="7348" marB="0" anchor="ctr"/>
                </a:tc>
                <a:tc>
                  <a:txBody>
                    <a:bodyPr/>
                    <a:lstStyle/>
                    <a:p>
                      <a:pPr algn="l" fontAlgn="ctr"/>
                      <a:r>
                        <a:rPr lang="ja-JP" altLang="en-US" sz="1800" u="none" strike="noStrike" dirty="0">
                          <a:solidFill>
                            <a:schemeClr val="accent2"/>
                          </a:solidFill>
                          <a:effectLst/>
                        </a:rPr>
                        <a:t>宿題をするのに十分な広さと照明がある静かな場所がある</a:t>
                      </a:r>
                      <a:endParaRPr lang="ja-JP" altLang="en-US" sz="1800" b="0" i="0" u="none" strike="noStrike" dirty="0">
                        <a:solidFill>
                          <a:schemeClr val="accent2"/>
                        </a:solidFill>
                        <a:effectLst/>
                        <a:latin typeface="游ゴシック"/>
                      </a:endParaRPr>
                    </a:p>
                  </a:txBody>
                  <a:tcPr marL="7348" marR="7348" marT="7348" marB="0" anchor="ctr"/>
                </a:tc>
                <a:extLst>
                  <a:ext uri="{0D108BD9-81ED-4DB2-BD59-A6C34878D82A}">
                    <a16:rowId xmlns:a16="http://schemas.microsoft.com/office/drawing/2014/main" val="10001"/>
                  </a:ext>
                </a:extLst>
              </a:tr>
              <a:tr h="550680">
                <a:tc>
                  <a:txBody>
                    <a:bodyPr/>
                    <a:lstStyle/>
                    <a:p>
                      <a:pPr algn="l" fontAlgn="ctr"/>
                      <a:r>
                        <a:rPr lang="en-US" altLang="ja-JP" sz="1800" u="none" strike="noStrike">
                          <a:solidFill>
                            <a:schemeClr val="accent2"/>
                          </a:solidFill>
                          <a:effectLst/>
                        </a:rPr>
                        <a:t>3</a:t>
                      </a:r>
                      <a:endParaRPr lang="en-US" altLang="ja-JP" sz="1800" b="0" i="0" u="none" strike="noStrike">
                        <a:solidFill>
                          <a:schemeClr val="accent2"/>
                        </a:solidFill>
                        <a:effectLst/>
                        <a:latin typeface="游ゴシック"/>
                      </a:endParaRPr>
                    </a:p>
                  </a:txBody>
                  <a:tcPr marL="7348" marR="7348" marT="7348" marB="0" anchor="ctr"/>
                </a:tc>
                <a:tc>
                  <a:txBody>
                    <a:bodyPr/>
                    <a:lstStyle/>
                    <a:p>
                      <a:pPr algn="l" fontAlgn="ctr"/>
                      <a:r>
                        <a:rPr lang="ja-JP" altLang="en-US" sz="1800" u="none" strike="noStrike" dirty="0">
                          <a:solidFill>
                            <a:schemeClr val="accent2"/>
                          </a:solidFill>
                          <a:effectLst/>
                        </a:rPr>
                        <a:t>新鮮な野菜・果物を１日１回摂取</a:t>
                      </a:r>
                      <a:endParaRPr lang="ja-JP" altLang="en-US" sz="1800" b="0" i="0" u="none" strike="noStrike" dirty="0">
                        <a:solidFill>
                          <a:schemeClr val="accent2"/>
                        </a:solidFill>
                        <a:effectLst/>
                        <a:latin typeface="游ゴシック"/>
                      </a:endParaRPr>
                    </a:p>
                  </a:txBody>
                  <a:tcPr marL="7348" marR="7348" marT="7348" marB="0" anchor="ctr"/>
                </a:tc>
                <a:tc>
                  <a:txBody>
                    <a:bodyPr/>
                    <a:lstStyle/>
                    <a:p>
                      <a:pPr algn="l" fontAlgn="ctr"/>
                      <a:r>
                        <a:rPr lang="en-US" altLang="ja-JP" sz="1800" u="none" strike="noStrike">
                          <a:solidFill>
                            <a:schemeClr val="accent2"/>
                          </a:solidFill>
                          <a:effectLst/>
                        </a:rPr>
                        <a:t>10</a:t>
                      </a:r>
                      <a:endParaRPr lang="en-US" altLang="ja-JP" sz="1800" b="0" i="0" u="none" strike="noStrike">
                        <a:solidFill>
                          <a:schemeClr val="accent2"/>
                        </a:solidFill>
                        <a:effectLst/>
                        <a:latin typeface="游ゴシック"/>
                      </a:endParaRPr>
                    </a:p>
                  </a:txBody>
                  <a:tcPr marL="7348" marR="7348" marT="7348" marB="0" anchor="ctr"/>
                </a:tc>
                <a:tc>
                  <a:txBody>
                    <a:bodyPr/>
                    <a:lstStyle/>
                    <a:p>
                      <a:pPr algn="l" fontAlgn="ctr"/>
                      <a:r>
                        <a:rPr lang="ja-JP" altLang="en-US" sz="1800" u="none" strike="noStrike" dirty="0">
                          <a:solidFill>
                            <a:schemeClr val="accent2"/>
                          </a:solidFill>
                          <a:effectLst/>
                        </a:rPr>
                        <a:t>インターネットへ接続できる</a:t>
                      </a:r>
                      <a:endParaRPr lang="ja-JP" altLang="en-US" sz="1800" b="0" i="0" u="none" strike="noStrike" dirty="0">
                        <a:solidFill>
                          <a:schemeClr val="accent2"/>
                        </a:solidFill>
                        <a:effectLst/>
                        <a:latin typeface="游ゴシック"/>
                      </a:endParaRPr>
                    </a:p>
                  </a:txBody>
                  <a:tcPr marL="7348" marR="7348" marT="7348" marB="0" anchor="ctr"/>
                </a:tc>
                <a:extLst>
                  <a:ext uri="{0D108BD9-81ED-4DB2-BD59-A6C34878D82A}">
                    <a16:rowId xmlns:a16="http://schemas.microsoft.com/office/drawing/2014/main" val="10002"/>
                  </a:ext>
                </a:extLst>
              </a:tr>
              <a:tr h="555822">
                <a:tc>
                  <a:txBody>
                    <a:bodyPr/>
                    <a:lstStyle/>
                    <a:p>
                      <a:pPr algn="l" fontAlgn="ctr"/>
                      <a:r>
                        <a:rPr lang="en-US" altLang="ja-JP" sz="1800" u="none" strike="noStrike" dirty="0">
                          <a:solidFill>
                            <a:schemeClr val="accent2"/>
                          </a:solidFill>
                          <a:effectLst/>
                        </a:rPr>
                        <a:t>4</a:t>
                      </a:r>
                      <a:endParaRPr lang="en-US" altLang="ja-JP" sz="1800" b="0" i="0" u="none" strike="noStrike" dirty="0">
                        <a:solidFill>
                          <a:schemeClr val="accent2"/>
                        </a:solidFill>
                        <a:effectLst/>
                        <a:latin typeface="游ゴシック"/>
                      </a:endParaRPr>
                    </a:p>
                  </a:txBody>
                  <a:tcPr marL="7348" marR="7348" marT="7348" marB="0" anchor="ctr"/>
                </a:tc>
                <a:tc>
                  <a:txBody>
                    <a:bodyPr/>
                    <a:lstStyle/>
                    <a:p>
                      <a:pPr algn="l" fontAlgn="ctr"/>
                      <a:r>
                        <a:rPr lang="ja-JP" altLang="en-US" sz="1800" u="none" strike="noStrike" dirty="0">
                          <a:solidFill>
                            <a:schemeClr val="accent2"/>
                          </a:solidFill>
                          <a:effectLst/>
                        </a:rPr>
                        <a:t>子供の年齢と知識水準に適した本（教科書を除く）の所持</a:t>
                      </a:r>
                      <a:endParaRPr lang="ja-JP" altLang="en-US" sz="1800" b="0" i="0" u="none" strike="noStrike" dirty="0">
                        <a:solidFill>
                          <a:schemeClr val="accent2"/>
                        </a:solidFill>
                        <a:effectLst/>
                        <a:latin typeface="游ゴシック"/>
                      </a:endParaRPr>
                    </a:p>
                  </a:txBody>
                  <a:tcPr marL="7348" marR="7348" marT="7348" marB="0" anchor="ctr"/>
                </a:tc>
                <a:tc>
                  <a:txBody>
                    <a:bodyPr/>
                    <a:lstStyle/>
                    <a:p>
                      <a:pPr algn="l" fontAlgn="ctr"/>
                      <a:r>
                        <a:rPr lang="en-US" altLang="ja-JP" sz="1800" u="none" strike="noStrike">
                          <a:effectLst/>
                        </a:rPr>
                        <a:t>11</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dirty="0">
                          <a:effectLst/>
                        </a:rPr>
                        <a:t>新品の衣服（中古品を除く）の所持</a:t>
                      </a:r>
                      <a:endParaRPr lang="ja-JP" altLang="en-US" sz="1800" b="0" i="0" u="none" strike="noStrike" dirty="0">
                        <a:solidFill>
                          <a:srgbClr val="000000"/>
                        </a:solidFill>
                        <a:effectLst/>
                        <a:latin typeface="游ゴシック"/>
                      </a:endParaRPr>
                    </a:p>
                  </a:txBody>
                  <a:tcPr marL="7348" marR="7348" marT="7348" marB="0" anchor="ctr"/>
                </a:tc>
                <a:extLst>
                  <a:ext uri="{0D108BD9-81ED-4DB2-BD59-A6C34878D82A}">
                    <a16:rowId xmlns:a16="http://schemas.microsoft.com/office/drawing/2014/main" val="10003"/>
                  </a:ext>
                </a:extLst>
              </a:tr>
              <a:tr h="1101356">
                <a:tc>
                  <a:txBody>
                    <a:bodyPr/>
                    <a:lstStyle/>
                    <a:p>
                      <a:pPr algn="l" fontAlgn="ctr"/>
                      <a:r>
                        <a:rPr lang="en-US" altLang="ja-JP" sz="1800" u="none" strike="noStrike">
                          <a:solidFill>
                            <a:schemeClr val="accent2"/>
                          </a:solidFill>
                          <a:effectLst/>
                        </a:rPr>
                        <a:t>5</a:t>
                      </a:r>
                      <a:endParaRPr lang="en-US" altLang="ja-JP" sz="1800" b="0" i="0" u="none" strike="noStrike">
                        <a:solidFill>
                          <a:schemeClr val="accent2"/>
                        </a:solidFill>
                        <a:effectLst/>
                        <a:latin typeface="游ゴシック"/>
                      </a:endParaRPr>
                    </a:p>
                  </a:txBody>
                  <a:tcPr marL="7348" marR="7348" marT="7348" marB="0" anchor="ctr"/>
                </a:tc>
                <a:tc>
                  <a:txBody>
                    <a:bodyPr/>
                    <a:lstStyle/>
                    <a:p>
                      <a:pPr algn="l" fontAlgn="ctr"/>
                      <a:r>
                        <a:rPr lang="ja-JP" altLang="en-US" sz="1800" u="none" strike="noStrike" dirty="0">
                          <a:solidFill>
                            <a:schemeClr val="accent2"/>
                          </a:solidFill>
                          <a:effectLst/>
                        </a:rPr>
                        <a:t>屋外レジャー用品（自転車、ローラースケートなど）の所持</a:t>
                      </a:r>
                      <a:endParaRPr lang="ja-JP" altLang="en-US" sz="1800" b="0" i="0" u="none" strike="noStrike" dirty="0">
                        <a:solidFill>
                          <a:schemeClr val="accent2"/>
                        </a:solidFill>
                        <a:effectLst/>
                        <a:latin typeface="游ゴシック"/>
                      </a:endParaRPr>
                    </a:p>
                  </a:txBody>
                  <a:tcPr marL="7348" marR="7348" marT="7348" marB="0" anchor="ctr"/>
                </a:tc>
                <a:tc>
                  <a:txBody>
                    <a:bodyPr/>
                    <a:lstStyle/>
                    <a:p>
                      <a:pPr algn="l" fontAlgn="ctr"/>
                      <a:r>
                        <a:rPr lang="en-US" altLang="ja-JP" sz="1800" u="none" strike="noStrike" dirty="0">
                          <a:effectLst/>
                        </a:rPr>
                        <a:t>12</a:t>
                      </a:r>
                      <a:endParaRPr lang="en-US" altLang="ja-JP" sz="1800" b="0" i="0" u="none" strike="noStrike" dirty="0">
                        <a:solidFill>
                          <a:srgbClr val="000000"/>
                        </a:solidFill>
                        <a:effectLst/>
                        <a:latin typeface="游ゴシック"/>
                      </a:endParaRPr>
                    </a:p>
                  </a:txBody>
                  <a:tcPr marL="7348" marR="7348" marT="7348" marB="0" anchor="ctr"/>
                </a:tc>
                <a:tc>
                  <a:txBody>
                    <a:bodyPr/>
                    <a:lstStyle/>
                    <a:p>
                      <a:pPr algn="l" fontAlgn="ctr"/>
                      <a:r>
                        <a:rPr lang="ja-JP" altLang="en-US" sz="1800" u="none" strike="noStrike" dirty="0">
                          <a:effectLst/>
                        </a:rPr>
                        <a:t>ぴったりの寸法の靴２足（１足は全天候型）の所持</a:t>
                      </a:r>
                      <a:endParaRPr lang="ja-JP" altLang="en-US" sz="1800" b="0" i="0" u="none" strike="noStrike" dirty="0">
                        <a:solidFill>
                          <a:srgbClr val="000000"/>
                        </a:solidFill>
                        <a:effectLst/>
                        <a:latin typeface="游ゴシック"/>
                      </a:endParaRPr>
                    </a:p>
                  </a:txBody>
                  <a:tcPr marL="7348" marR="7348" marT="7348" marB="0" anchor="ctr"/>
                </a:tc>
                <a:extLst>
                  <a:ext uri="{0D108BD9-81ED-4DB2-BD59-A6C34878D82A}">
                    <a16:rowId xmlns:a16="http://schemas.microsoft.com/office/drawing/2014/main" val="10004"/>
                  </a:ext>
                </a:extLst>
              </a:tr>
              <a:tr h="555822">
                <a:tc>
                  <a:txBody>
                    <a:bodyPr/>
                    <a:lstStyle/>
                    <a:p>
                      <a:pPr algn="l" fontAlgn="ctr"/>
                      <a:r>
                        <a:rPr lang="en-US" altLang="ja-JP" sz="1800" u="none" strike="noStrike">
                          <a:effectLst/>
                        </a:rPr>
                        <a:t>6</a:t>
                      </a:r>
                      <a:endParaRPr lang="en-US" altLang="ja-JP" sz="1800" b="0" i="0" u="none" strike="noStrike">
                        <a:solidFill>
                          <a:srgbClr val="000000"/>
                        </a:solidFill>
                        <a:effectLst/>
                        <a:latin typeface="游ゴシック"/>
                      </a:endParaRPr>
                    </a:p>
                  </a:txBody>
                  <a:tcPr marL="7348" marR="7348" marT="7348" marB="0" anchor="ctr"/>
                </a:tc>
                <a:tc>
                  <a:txBody>
                    <a:bodyPr/>
                    <a:lstStyle/>
                    <a:p>
                      <a:pPr algn="l" fontAlgn="ctr"/>
                      <a:r>
                        <a:rPr lang="ja-JP" altLang="en-US" sz="1800" u="none" strike="noStrike">
                          <a:effectLst/>
                        </a:rPr>
                        <a:t>定期的なレジャー活動を行う</a:t>
                      </a:r>
                      <a:endParaRPr lang="ja-JP" altLang="en-US" sz="1800" b="0" i="0" u="none" strike="noStrike">
                        <a:solidFill>
                          <a:srgbClr val="000000"/>
                        </a:solidFill>
                        <a:effectLst/>
                        <a:latin typeface="游ゴシック"/>
                      </a:endParaRPr>
                    </a:p>
                  </a:txBody>
                  <a:tcPr marL="7348" marR="7348" marT="7348" marB="0" anchor="ctr"/>
                </a:tc>
                <a:tc>
                  <a:txBody>
                    <a:bodyPr/>
                    <a:lstStyle/>
                    <a:p>
                      <a:pPr algn="l" fontAlgn="ctr"/>
                      <a:r>
                        <a:rPr lang="en-US" altLang="ja-JP" sz="1800" u="none" strike="noStrike">
                          <a:solidFill>
                            <a:schemeClr val="accent2"/>
                          </a:solidFill>
                          <a:effectLst/>
                        </a:rPr>
                        <a:t>13</a:t>
                      </a:r>
                      <a:endParaRPr lang="en-US" altLang="ja-JP" sz="1800" b="0" i="0" u="none" strike="noStrike">
                        <a:solidFill>
                          <a:schemeClr val="accent2"/>
                        </a:solidFill>
                        <a:effectLst/>
                        <a:latin typeface="游ゴシック"/>
                      </a:endParaRPr>
                    </a:p>
                  </a:txBody>
                  <a:tcPr marL="7348" marR="7348" marT="7348" marB="0" anchor="ctr"/>
                </a:tc>
                <a:tc>
                  <a:txBody>
                    <a:bodyPr/>
                    <a:lstStyle/>
                    <a:p>
                      <a:pPr algn="l" fontAlgn="ctr"/>
                      <a:r>
                        <a:rPr lang="ja-JP" altLang="en-US" sz="1800" u="none" strike="noStrike" dirty="0">
                          <a:solidFill>
                            <a:schemeClr val="accent2"/>
                          </a:solidFill>
                          <a:effectLst/>
                        </a:rPr>
                        <a:t>時々友達を遊びや食事のために家に呼ぶことができる</a:t>
                      </a:r>
                      <a:endParaRPr lang="ja-JP" altLang="en-US" sz="1800" b="0" i="0" u="none" strike="noStrike" dirty="0">
                        <a:solidFill>
                          <a:schemeClr val="accent2"/>
                        </a:solidFill>
                        <a:effectLst/>
                        <a:latin typeface="游ゴシック"/>
                      </a:endParaRPr>
                    </a:p>
                  </a:txBody>
                  <a:tcPr marL="7348" marR="7348" marT="7348" marB="0" anchor="ctr"/>
                </a:tc>
                <a:extLst>
                  <a:ext uri="{0D108BD9-81ED-4DB2-BD59-A6C34878D82A}">
                    <a16:rowId xmlns:a16="http://schemas.microsoft.com/office/drawing/2014/main" val="10005"/>
                  </a:ext>
                </a:extLst>
              </a:tr>
              <a:tr h="1104298">
                <a:tc>
                  <a:txBody>
                    <a:bodyPr/>
                    <a:lstStyle/>
                    <a:p>
                      <a:pPr algn="l" fontAlgn="ctr"/>
                      <a:r>
                        <a:rPr lang="en-US" altLang="ja-JP" sz="1800" u="none" strike="noStrike">
                          <a:solidFill>
                            <a:schemeClr val="accent2"/>
                          </a:solidFill>
                          <a:effectLst/>
                        </a:rPr>
                        <a:t>7</a:t>
                      </a:r>
                      <a:endParaRPr lang="en-US" altLang="ja-JP" sz="1800" b="0" i="0" u="none" strike="noStrike">
                        <a:solidFill>
                          <a:schemeClr val="accent2"/>
                        </a:solidFill>
                        <a:effectLst/>
                        <a:latin typeface="游ゴシック"/>
                      </a:endParaRPr>
                    </a:p>
                  </a:txBody>
                  <a:tcPr marL="7348" marR="7348" marT="7348" marB="0" anchor="ctr"/>
                </a:tc>
                <a:tc>
                  <a:txBody>
                    <a:bodyPr/>
                    <a:lstStyle/>
                    <a:p>
                      <a:pPr algn="l" fontAlgn="ctr"/>
                      <a:r>
                        <a:rPr lang="ja-JP" altLang="en-US" sz="1800" u="none" strike="noStrike" dirty="0">
                          <a:solidFill>
                            <a:schemeClr val="accent2"/>
                          </a:solidFill>
                          <a:effectLst/>
                        </a:rPr>
                        <a:t>子供１人につき１つ以上の屋内ゲーム（知育玩具・積木・盤ゲーム、コンピューター・ゲームなど）の所持</a:t>
                      </a:r>
                      <a:endParaRPr lang="ja-JP" altLang="en-US" sz="1800" b="0" i="0" u="none" strike="noStrike" dirty="0">
                        <a:solidFill>
                          <a:schemeClr val="accent2"/>
                        </a:solidFill>
                        <a:effectLst/>
                        <a:latin typeface="游ゴシック"/>
                      </a:endParaRPr>
                    </a:p>
                  </a:txBody>
                  <a:tcPr marL="7348" marR="7348" marT="7348" marB="0" anchor="ctr"/>
                </a:tc>
                <a:tc>
                  <a:txBody>
                    <a:bodyPr/>
                    <a:lstStyle/>
                    <a:p>
                      <a:pPr algn="l" fontAlgn="ctr"/>
                      <a:r>
                        <a:rPr lang="en-US" altLang="ja-JP" sz="1800" u="none" strike="noStrike">
                          <a:solidFill>
                            <a:schemeClr val="accent2"/>
                          </a:solidFill>
                          <a:effectLst/>
                        </a:rPr>
                        <a:t>14</a:t>
                      </a:r>
                      <a:endParaRPr lang="en-US" altLang="ja-JP" sz="1800" b="0" i="0" u="none" strike="noStrike">
                        <a:solidFill>
                          <a:schemeClr val="accent2"/>
                        </a:solidFill>
                        <a:effectLst/>
                        <a:latin typeface="游ゴシック"/>
                      </a:endParaRPr>
                    </a:p>
                  </a:txBody>
                  <a:tcPr marL="7348" marR="7348" marT="7348" marB="0" anchor="ctr"/>
                </a:tc>
                <a:tc>
                  <a:txBody>
                    <a:bodyPr/>
                    <a:lstStyle/>
                    <a:p>
                      <a:pPr algn="l" fontAlgn="ctr"/>
                      <a:r>
                        <a:rPr lang="ja-JP" altLang="en-US" sz="1800" u="none" strike="noStrike" dirty="0">
                          <a:solidFill>
                            <a:schemeClr val="accent2"/>
                          </a:solidFill>
                          <a:effectLst/>
                        </a:rPr>
                        <a:t>誕生日、命名日、宗教行事などのお祝いができる</a:t>
                      </a:r>
                      <a:endParaRPr lang="ja-JP" altLang="en-US" sz="1800" b="0" i="0" u="none" strike="noStrike" dirty="0">
                        <a:solidFill>
                          <a:schemeClr val="accent2"/>
                        </a:solidFill>
                        <a:effectLst/>
                        <a:latin typeface="游ゴシック"/>
                      </a:endParaRPr>
                    </a:p>
                  </a:txBody>
                  <a:tcPr marL="7348" marR="7348" marT="7348" marB="0" anchor="ctr"/>
                </a:tc>
                <a:extLst>
                  <a:ext uri="{0D108BD9-81ED-4DB2-BD59-A6C34878D82A}">
                    <a16:rowId xmlns:a16="http://schemas.microsoft.com/office/drawing/2014/main" val="10006"/>
                  </a:ext>
                </a:extLst>
              </a:tr>
            </a:tbl>
          </a:graphicData>
        </a:graphic>
      </p:graphicFrame>
      <p:pic>
        <p:nvPicPr>
          <p:cNvPr id="3" name="オーディオ 2">
            <a:hlinkClick r:id="" action="ppaction://media"/>
            <a:extLst>
              <a:ext uri="{FF2B5EF4-FFF2-40B4-BE49-F238E27FC236}">
                <a16:creationId xmlns:a16="http://schemas.microsoft.com/office/drawing/2014/main" id="{6CEA1579-DD92-4044-BBDD-D4BBEF50E1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6231267"/>
      </p:ext>
    </p:extLst>
  </p:cSld>
  <p:clrMapOvr>
    <a:masterClrMapping/>
  </p:clrMapOvr>
  <mc:AlternateContent xmlns:mc="http://schemas.openxmlformats.org/markup-compatibility/2006" xmlns:p14="http://schemas.microsoft.com/office/powerpoint/2010/main">
    <mc:Choice Requires="p14">
      <p:transition spd="slow" p14:dur="2000" advTm="16890"/>
    </mc:Choice>
    <mc:Fallback xmlns="">
      <p:transition spd="slow" advTm="16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4000" cy="712269"/>
          </a:xfrm>
        </p:spPr>
        <p:txBody>
          <a:bodyPr>
            <a:normAutofit fontScale="90000"/>
          </a:bodyPr>
          <a:lstStyle/>
          <a:p>
            <a:r>
              <a:rPr kumimoji="1" lang="ja-JP" altLang="en-US" dirty="0"/>
              <a:t>調査方法</a:t>
            </a:r>
          </a:p>
        </p:txBody>
      </p:sp>
      <p:sp>
        <p:nvSpPr>
          <p:cNvPr id="3" name="コンテンツ プレースホルダー 2"/>
          <p:cNvSpPr>
            <a:spLocks noGrp="1"/>
          </p:cNvSpPr>
          <p:nvPr>
            <p:ph idx="1"/>
          </p:nvPr>
        </p:nvSpPr>
        <p:spPr>
          <a:xfrm>
            <a:off x="328253" y="746980"/>
            <a:ext cx="8500938" cy="5332290"/>
          </a:xfrm>
        </p:spPr>
        <p:txBody>
          <a:bodyPr>
            <a:normAutofit fontScale="92500" lnSpcReduction="10000"/>
          </a:bodyPr>
          <a:lstStyle/>
          <a:p>
            <a:r>
              <a:rPr lang="ja-JP" altLang="en-US" dirty="0"/>
              <a:t>対象：全日本民主医療機関連合会に加盟している医療機関の共同組織</a:t>
            </a:r>
            <a:r>
              <a:rPr lang="en-US" altLang="ja-JP" baseline="30000" dirty="0"/>
              <a:t>※</a:t>
            </a:r>
            <a:r>
              <a:rPr lang="ja-JP" altLang="en-US" dirty="0"/>
              <a:t>加入世帯・小児科通院患者で</a:t>
            </a:r>
            <a:r>
              <a:rPr lang="en-US" altLang="ja-JP" dirty="0"/>
              <a:t>3</a:t>
            </a:r>
            <a:r>
              <a:rPr lang="ja-JP" altLang="en-US" dirty="0"/>
              <a:t>歳から中学</a:t>
            </a:r>
            <a:r>
              <a:rPr lang="en-US" altLang="ja-JP" dirty="0"/>
              <a:t>3</a:t>
            </a:r>
            <a:r>
              <a:rPr lang="ja-JP" altLang="en-US" dirty="0"/>
              <a:t>年生までの子どもを持つ保護者のうち、共通項目と小中学生項目を回答した世帯（小中学の子ども）</a:t>
            </a:r>
            <a:endParaRPr lang="en-US" altLang="ja-JP" dirty="0"/>
          </a:p>
          <a:p>
            <a:r>
              <a:rPr lang="ja-JP" altLang="en-US" dirty="0"/>
              <a:t>方法：インターネットによる質問紙調査</a:t>
            </a:r>
            <a:endParaRPr lang="en-US" altLang="ja-JP" dirty="0"/>
          </a:p>
          <a:p>
            <a:pPr lvl="1"/>
            <a:r>
              <a:rPr lang="ja-JP" altLang="en-US" sz="3000" b="1" dirty="0">
                <a:solidFill>
                  <a:schemeClr val="accent2"/>
                </a:solidFill>
              </a:rPr>
              <a:t>共通項目</a:t>
            </a:r>
            <a:r>
              <a:rPr lang="ja-JP" altLang="en-US" sz="3000" dirty="0"/>
              <a:t>・就学前・</a:t>
            </a:r>
            <a:r>
              <a:rPr lang="ja-JP" altLang="en-US" sz="3000" b="1" dirty="0">
                <a:solidFill>
                  <a:schemeClr val="accent2"/>
                </a:solidFill>
              </a:rPr>
              <a:t>小中学生</a:t>
            </a:r>
            <a:r>
              <a:rPr lang="ja-JP" altLang="en-US" sz="3000" dirty="0"/>
              <a:t>・本人の</a:t>
            </a:r>
            <a:r>
              <a:rPr lang="en-US" altLang="ja-JP" sz="3000" dirty="0"/>
              <a:t>4</a:t>
            </a:r>
            <a:r>
              <a:rPr lang="ja-JP" altLang="en-US" sz="3000" dirty="0"/>
              <a:t>パート</a:t>
            </a:r>
            <a:endParaRPr lang="en-US" altLang="ja-JP" sz="3000" dirty="0"/>
          </a:p>
          <a:p>
            <a:r>
              <a:rPr lang="ja-JP" altLang="en-US" dirty="0"/>
              <a:t>期間：</a:t>
            </a:r>
            <a:r>
              <a:rPr lang="en-US" altLang="ja-JP" dirty="0"/>
              <a:t>2019</a:t>
            </a:r>
            <a:r>
              <a:rPr lang="ja-JP" altLang="en-US" dirty="0"/>
              <a:t>年</a:t>
            </a:r>
            <a:r>
              <a:rPr lang="en-US" altLang="ja-JP" dirty="0"/>
              <a:t>6-7</a:t>
            </a:r>
            <a:r>
              <a:rPr lang="ja-JP" altLang="en-US" dirty="0"/>
              <a:t>月（</a:t>
            </a:r>
            <a:r>
              <a:rPr lang="en-US" altLang="ja-JP" dirty="0"/>
              <a:t>2</a:t>
            </a:r>
            <a:r>
              <a:rPr lang="ja-JP" altLang="en-US" dirty="0"/>
              <a:t>か月）</a:t>
            </a:r>
          </a:p>
        </p:txBody>
      </p:sp>
      <p:sp>
        <p:nvSpPr>
          <p:cNvPr id="4" name="テキスト ボックス 3"/>
          <p:cNvSpPr txBox="1"/>
          <p:nvPr/>
        </p:nvSpPr>
        <p:spPr>
          <a:xfrm>
            <a:off x="387835" y="6022907"/>
            <a:ext cx="8441356" cy="830997"/>
          </a:xfrm>
          <a:prstGeom prst="rect">
            <a:avLst/>
          </a:prstGeom>
          <a:noFill/>
        </p:spPr>
        <p:txBody>
          <a:bodyPr wrap="square" rtlCol="0">
            <a:spAutoFit/>
          </a:bodyPr>
          <a:lstStyle/>
          <a:p>
            <a:r>
              <a:rPr kumimoji="1" lang="en-US" altLang="ja-JP" sz="2400" dirty="0">
                <a:solidFill>
                  <a:schemeClr val="tx1">
                    <a:lumMod val="75000"/>
                  </a:schemeClr>
                </a:solidFill>
              </a:rPr>
              <a:t>※</a:t>
            </a:r>
            <a:r>
              <a:rPr kumimoji="1" lang="ja-JP" altLang="en-US" sz="2400" dirty="0">
                <a:solidFill>
                  <a:schemeClr val="tx1">
                    <a:lumMod val="75000"/>
                  </a:schemeClr>
                </a:solidFill>
              </a:rPr>
              <a:t>：</a:t>
            </a:r>
            <a:r>
              <a:rPr lang="zh-TW" altLang="en-US" sz="2400" dirty="0">
                <a:solidFill>
                  <a:schemeClr val="tx1">
                    <a:lumMod val="75000"/>
                  </a:schemeClr>
                </a:solidFill>
              </a:rPr>
              <a:t>医療生協組合員</a:t>
            </a:r>
            <a:r>
              <a:rPr lang="ja-JP" altLang="en-US" sz="2400" dirty="0">
                <a:solidFill>
                  <a:schemeClr val="tx1">
                    <a:lumMod val="75000"/>
                  </a:schemeClr>
                </a:solidFill>
              </a:rPr>
              <a:t>や</a:t>
            </a:r>
            <a:r>
              <a:rPr kumimoji="1" lang="ja-JP" altLang="en-US" sz="2400" dirty="0">
                <a:solidFill>
                  <a:schemeClr val="tx1">
                    <a:lumMod val="75000"/>
                  </a:schemeClr>
                </a:solidFill>
              </a:rPr>
              <a:t>友の会会員などが自主的に「健康づくり」や「まちづくり」などの活動を行う地域住民組織</a:t>
            </a:r>
          </a:p>
        </p:txBody>
      </p:sp>
      <p:pic>
        <p:nvPicPr>
          <p:cNvPr id="10" name="オーディオ 9">
            <a:hlinkClick r:id="" action="ppaction://media"/>
            <a:extLst>
              <a:ext uri="{FF2B5EF4-FFF2-40B4-BE49-F238E27FC236}">
                <a16:creationId xmlns:a16="http://schemas.microsoft.com/office/drawing/2014/main" id="{876B9B89-49B6-4DA0-896C-24204A5A56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55870365"/>
      </p:ext>
    </p:extLst>
  </p:cSld>
  <p:clrMapOvr>
    <a:masterClrMapping/>
  </p:clrMapOvr>
  <mc:AlternateContent xmlns:mc="http://schemas.openxmlformats.org/markup-compatibility/2006" xmlns:p14="http://schemas.microsoft.com/office/powerpoint/2010/main">
    <mc:Choice Requires="p14">
      <p:transition spd="slow" p14:dur="2000" advTm="47779"/>
    </mc:Choice>
    <mc:Fallback xmlns="">
      <p:transition spd="slow" advTm="47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貧困の定義と統計解析</a:t>
            </a:r>
          </a:p>
        </p:txBody>
      </p:sp>
      <p:sp>
        <p:nvSpPr>
          <p:cNvPr id="3" name="コンテンツ プレースホルダー 2"/>
          <p:cNvSpPr>
            <a:spLocks noGrp="1"/>
          </p:cNvSpPr>
          <p:nvPr>
            <p:ph idx="1"/>
          </p:nvPr>
        </p:nvSpPr>
        <p:spPr>
          <a:xfrm>
            <a:off x="365759" y="941294"/>
            <a:ext cx="8553953" cy="5602381"/>
          </a:xfrm>
        </p:spPr>
        <p:txBody>
          <a:bodyPr>
            <a:normAutofit fontScale="92500"/>
          </a:bodyPr>
          <a:lstStyle/>
          <a:p>
            <a:r>
              <a:rPr lang="ja-JP" altLang="en-US" dirty="0"/>
              <a:t>非貧困群：貧困線以上の取得区分</a:t>
            </a:r>
          </a:p>
          <a:p>
            <a:r>
              <a:rPr lang="ja-JP" altLang="en-US" dirty="0"/>
              <a:t>境界群：貧困線を含む所得区分</a:t>
            </a:r>
          </a:p>
          <a:p>
            <a:r>
              <a:rPr lang="ja-JP" altLang="en-US" dirty="0"/>
              <a:t>貧困群：貧困線以下の所得区分＋生活保護</a:t>
            </a:r>
            <a:endParaRPr lang="en-US" altLang="ja-JP" dirty="0"/>
          </a:p>
          <a:p>
            <a:pPr lvl="1"/>
            <a:r>
              <a:rPr lang="ja-JP" altLang="en-US" dirty="0"/>
              <a:t>国民生活基礎調査（</a:t>
            </a:r>
            <a:r>
              <a:rPr lang="en-US" altLang="ja-JP" dirty="0"/>
              <a:t>2016</a:t>
            </a:r>
            <a:r>
              <a:rPr lang="ja-JP" altLang="en-US" dirty="0"/>
              <a:t>年）の世帯人数別の貧困線を参考に、政府が作成した税込所得から可処分所得への換算式用いて、世帯人数別の貧困線を設定</a:t>
            </a:r>
            <a:endParaRPr lang="en-US" altLang="ja-JP" dirty="0"/>
          </a:p>
          <a:p>
            <a:r>
              <a:rPr lang="ja-JP" altLang="en-US" dirty="0"/>
              <a:t>非貧困群と貧困群との</a:t>
            </a:r>
            <a:r>
              <a:rPr lang="en-US" altLang="ja-JP" dirty="0"/>
              <a:t>2</a:t>
            </a:r>
            <a:r>
              <a:rPr lang="ja-JP" altLang="en-US" dirty="0"/>
              <a:t>群で比較検討</a:t>
            </a:r>
            <a:endParaRPr lang="en-US" altLang="ja-JP" dirty="0"/>
          </a:p>
          <a:p>
            <a:endParaRPr lang="en-US" altLang="ja-JP" dirty="0"/>
          </a:p>
          <a:p>
            <a:endParaRPr lang="en-US" altLang="ja-JP" dirty="0"/>
          </a:p>
          <a:p>
            <a:endParaRPr lang="ja-JP" altLang="en-US" dirty="0" err="1"/>
          </a:p>
        </p:txBody>
      </p:sp>
      <p:pic>
        <p:nvPicPr>
          <p:cNvPr id="5" name="オーディオ 4">
            <a:hlinkClick r:id="" action="ppaction://media"/>
            <a:extLst>
              <a:ext uri="{FF2B5EF4-FFF2-40B4-BE49-F238E27FC236}">
                <a16:creationId xmlns:a16="http://schemas.microsoft.com/office/drawing/2014/main" id="{A8E0ACC4-065A-4605-A4E6-90B5D52D403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797931645"/>
      </p:ext>
    </p:extLst>
  </p:cSld>
  <p:clrMapOvr>
    <a:masterClrMapping/>
  </p:clrMapOvr>
  <mc:AlternateContent xmlns:mc="http://schemas.openxmlformats.org/markup-compatibility/2006" xmlns:p14="http://schemas.microsoft.com/office/powerpoint/2010/main">
    <mc:Choice Requires="p14">
      <p:transition spd="slow" p14:dur="2000" advTm="37217"/>
    </mc:Choice>
    <mc:Fallback xmlns="">
      <p:transition spd="slow" advTm="372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a:stCxn id="2" idx="2"/>
          </p:cNvCxnSpPr>
          <p:nvPr/>
        </p:nvCxnSpPr>
        <p:spPr>
          <a:xfrm flipH="1">
            <a:off x="4590258" y="1490483"/>
            <a:ext cx="18255" cy="394965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3297524" y="277700"/>
            <a:ext cx="2621977" cy="1212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回答総数</a:t>
            </a:r>
            <a:endParaRPr lang="en-US" altLang="ja-JP" sz="2400" dirty="0"/>
          </a:p>
          <a:p>
            <a:pPr algn="ctr"/>
            <a:r>
              <a:rPr kumimoji="1" lang="en-US" altLang="ja-JP" sz="2400" dirty="0"/>
              <a:t>2518</a:t>
            </a:r>
            <a:r>
              <a:rPr kumimoji="1" lang="ja-JP" altLang="en-US" sz="2400" dirty="0"/>
              <a:t>世帯</a:t>
            </a:r>
          </a:p>
        </p:txBody>
      </p:sp>
      <p:sp>
        <p:nvSpPr>
          <p:cNvPr id="18" name="角丸四角形 17"/>
          <p:cNvSpPr/>
          <p:nvPr/>
        </p:nvSpPr>
        <p:spPr>
          <a:xfrm>
            <a:off x="3297524" y="3723245"/>
            <a:ext cx="2621977" cy="1212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小中学生</a:t>
            </a:r>
            <a:endParaRPr lang="en-US" altLang="ja-JP" sz="2400" dirty="0"/>
          </a:p>
          <a:p>
            <a:pPr algn="ctr"/>
            <a:r>
              <a:rPr kumimoji="1" lang="en-US" altLang="ja-JP" sz="2400" dirty="0"/>
              <a:t>1237</a:t>
            </a:r>
            <a:r>
              <a:rPr kumimoji="1" lang="ja-JP" altLang="en-US" sz="2400" dirty="0"/>
              <a:t>世帯</a:t>
            </a:r>
          </a:p>
        </p:txBody>
      </p:sp>
      <p:sp>
        <p:nvSpPr>
          <p:cNvPr id="19" name="角丸四角形 18"/>
          <p:cNvSpPr/>
          <p:nvPr/>
        </p:nvSpPr>
        <p:spPr>
          <a:xfrm>
            <a:off x="315093" y="3723245"/>
            <a:ext cx="2621977" cy="1212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3</a:t>
            </a:r>
            <a:r>
              <a:rPr kumimoji="1" lang="ja-JP" altLang="en-US" sz="2400" dirty="0"/>
              <a:t>歳から就学前</a:t>
            </a:r>
            <a:endParaRPr kumimoji="1" lang="en-US" altLang="ja-JP" sz="2400" dirty="0"/>
          </a:p>
          <a:p>
            <a:pPr algn="ctr"/>
            <a:r>
              <a:rPr kumimoji="1" lang="en-US" altLang="ja-JP" sz="2400" dirty="0"/>
              <a:t>998</a:t>
            </a:r>
            <a:r>
              <a:rPr kumimoji="1" lang="ja-JP" altLang="en-US" sz="2400" dirty="0"/>
              <a:t>世帯</a:t>
            </a:r>
          </a:p>
        </p:txBody>
      </p:sp>
      <p:sp>
        <p:nvSpPr>
          <p:cNvPr id="20" name="角丸四角形 19"/>
          <p:cNvSpPr/>
          <p:nvPr/>
        </p:nvSpPr>
        <p:spPr>
          <a:xfrm>
            <a:off x="3297524" y="2000208"/>
            <a:ext cx="2621977" cy="1212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有効回答総数</a:t>
            </a:r>
            <a:endParaRPr lang="en-US" altLang="ja-JP" sz="2400" dirty="0"/>
          </a:p>
          <a:p>
            <a:pPr algn="ctr"/>
            <a:r>
              <a:rPr kumimoji="1" lang="en-US" altLang="ja-JP" sz="2400" dirty="0"/>
              <a:t>2398</a:t>
            </a:r>
            <a:r>
              <a:rPr kumimoji="1" lang="ja-JP" altLang="en-US" sz="2400" dirty="0"/>
              <a:t>世帯（</a:t>
            </a:r>
            <a:r>
              <a:rPr kumimoji="1" lang="en-US" altLang="ja-JP" sz="2400" dirty="0"/>
              <a:t>95</a:t>
            </a:r>
            <a:r>
              <a:rPr kumimoji="1" lang="ja-JP" altLang="en-US" sz="2400" dirty="0"/>
              <a:t>％）</a:t>
            </a:r>
          </a:p>
        </p:txBody>
      </p:sp>
      <p:sp>
        <p:nvSpPr>
          <p:cNvPr id="27" name="角丸四角形 26"/>
          <p:cNvSpPr/>
          <p:nvPr/>
        </p:nvSpPr>
        <p:spPr>
          <a:xfrm>
            <a:off x="315093" y="1085817"/>
            <a:ext cx="2621977" cy="1212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重複・無効例</a:t>
            </a:r>
            <a:endParaRPr kumimoji="1" lang="en-US" altLang="ja-JP" sz="2400" dirty="0"/>
          </a:p>
          <a:p>
            <a:pPr algn="ctr"/>
            <a:r>
              <a:rPr kumimoji="1" lang="en-US" altLang="ja-JP" sz="2400" dirty="0"/>
              <a:t>120</a:t>
            </a:r>
            <a:r>
              <a:rPr kumimoji="1" lang="ja-JP" altLang="en-US" sz="2400" dirty="0"/>
              <a:t>世帯</a:t>
            </a:r>
            <a:endParaRPr kumimoji="1" lang="en-US" altLang="ja-JP" sz="2400" dirty="0"/>
          </a:p>
          <a:p>
            <a:pPr algn="ctr"/>
            <a:r>
              <a:rPr lang="ja-JP" altLang="en-US" sz="2400" dirty="0"/>
              <a:t>（５％）</a:t>
            </a:r>
            <a:endParaRPr kumimoji="1" lang="ja-JP" altLang="en-US" sz="2400" dirty="0"/>
          </a:p>
        </p:txBody>
      </p:sp>
      <p:sp>
        <p:nvSpPr>
          <p:cNvPr id="30" name="角丸四角形 29"/>
          <p:cNvSpPr/>
          <p:nvPr/>
        </p:nvSpPr>
        <p:spPr>
          <a:xfrm>
            <a:off x="6279954" y="3723245"/>
            <a:ext cx="2621977" cy="1212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10</a:t>
            </a:r>
            <a:r>
              <a:rPr kumimoji="1" lang="ja-JP" altLang="en-US" sz="2400" dirty="0"/>
              <a:t>歳以上本人</a:t>
            </a:r>
            <a:endParaRPr kumimoji="1" lang="en-US" altLang="ja-JP" sz="2400" dirty="0"/>
          </a:p>
          <a:p>
            <a:pPr algn="ctr"/>
            <a:r>
              <a:rPr kumimoji="1" lang="en-US" altLang="ja-JP" sz="2400" dirty="0"/>
              <a:t>332</a:t>
            </a:r>
            <a:r>
              <a:rPr kumimoji="1" lang="ja-JP" altLang="en-US" sz="2400" dirty="0"/>
              <a:t>世帯</a:t>
            </a:r>
          </a:p>
        </p:txBody>
      </p:sp>
      <p:cxnSp>
        <p:nvCxnSpPr>
          <p:cNvPr id="9" name="直線コネクタ 8"/>
          <p:cNvCxnSpPr>
            <a:stCxn id="27" idx="3"/>
          </p:cNvCxnSpPr>
          <p:nvPr/>
        </p:nvCxnSpPr>
        <p:spPr>
          <a:xfrm flipV="1">
            <a:off x="2937070" y="1692208"/>
            <a:ext cx="1671443"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カギ線コネクタ 11"/>
          <p:cNvCxnSpPr>
            <a:stCxn id="19" idx="0"/>
            <a:endCxn id="30" idx="0"/>
          </p:cNvCxnSpPr>
          <p:nvPr/>
        </p:nvCxnSpPr>
        <p:spPr>
          <a:xfrm rot="5400000" flipH="1" flipV="1">
            <a:off x="4608512" y="740815"/>
            <a:ext cx="12700" cy="5964861"/>
          </a:xfrm>
          <a:prstGeom prst="bentConnector3">
            <a:avLst>
              <a:gd name="adj1" fmla="val 2347811"/>
            </a:avLst>
          </a:prstGeom>
          <a:ln w="127000"/>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187287" y="5440140"/>
            <a:ext cx="2926000" cy="1212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高校生：</a:t>
            </a:r>
            <a:r>
              <a:rPr kumimoji="1" lang="en-US" altLang="ja-JP" sz="2400" dirty="0"/>
              <a:t>3</a:t>
            </a:r>
            <a:r>
              <a:rPr kumimoji="1" lang="ja-JP" altLang="en-US" sz="2400" dirty="0"/>
              <a:t>世帯</a:t>
            </a:r>
            <a:endParaRPr kumimoji="1" lang="en-US" altLang="ja-JP" sz="2400" dirty="0"/>
          </a:p>
          <a:p>
            <a:pPr algn="ctr"/>
            <a:r>
              <a:rPr kumimoji="1" lang="ja-JP" altLang="en-US" sz="2400" dirty="0"/>
              <a:t>所得不明：</a:t>
            </a:r>
            <a:r>
              <a:rPr kumimoji="1" lang="en-US" altLang="ja-JP" sz="2400" dirty="0"/>
              <a:t>57</a:t>
            </a:r>
            <a:r>
              <a:rPr kumimoji="1" lang="ja-JP" altLang="en-US" sz="2400" dirty="0"/>
              <a:t>世帯</a:t>
            </a:r>
            <a:endParaRPr kumimoji="1" lang="en-US" altLang="ja-JP" sz="2400" dirty="0"/>
          </a:p>
        </p:txBody>
      </p:sp>
      <p:cxnSp>
        <p:nvCxnSpPr>
          <p:cNvPr id="34" name="カギ線コネクタ 33"/>
          <p:cNvCxnSpPr>
            <a:stCxn id="36" idx="0"/>
          </p:cNvCxnSpPr>
          <p:nvPr/>
        </p:nvCxnSpPr>
        <p:spPr>
          <a:xfrm rot="5400000" flipH="1" flipV="1">
            <a:off x="3027640" y="3877523"/>
            <a:ext cx="185265" cy="2939970"/>
          </a:xfrm>
          <a:prstGeom prst="bentConnector2">
            <a:avLst/>
          </a:prstGeom>
          <a:ln w="127000"/>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3279266" y="5440141"/>
            <a:ext cx="5507547" cy="121278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調査対象者</a:t>
            </a:r>
            <a:endParaRPr kumimoji="1" lang="en-US" altLang="ja-JP" sz="2400" dirty="0"/>
          </a:p>
          <a:p>
            <a:pPr algn="ctr"/>
            <a:r>
              <a:rPr kumimoji="1" lang="en-US" altLang="ja-JP" sz="2400" dirty="0"/>
              <a:t>1177+</a:t>
            </a:r>
            <a:r>
              <a:rPr kumimoji="1" lang="ja-JP" altLang="en-US" sz="2400" dirty="0"/>
              <a:t>２（生活保護）＝</a:t>
            </a:r>
            <a:r>
              <a:rPr kumimoji="1" lang="en-US" altLang="ja-JP" sz="2400" dirty="0"/>
              <a:t>1179</a:t>
            </a:r>
            <a:r>
              <a:rPr kumimoji="1" lang="ja-JP" altLang="en-US" sz="2400" dirty="0"/>
              <a:t>世帯</a:t>
            </a:r>
          </a:p>
        </p:txBody>
      </p:sp>
      <p:pic>
        <p:nvPicPr>
          <p:cNvPr id="4" name="オーディオ 3">
            <a:hlinkClick r:id="" action="ppaction://media"/>
            <a:extLst>
              <a:ext uri="{FF2B5EF4-FFF2-40B4-BE49-F238E27FC236}">
                <a16:creationId xmlns:a16="http://schemas.microsoft.com/office/drawing/2014/main" id="{1C067DBC-7C30-40F0-AA19-97AE3BFEC0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83574186"/>
      </p:ext>
    </p:extLst>
  </p:cSld>
  <p:clrMapOvr>
    <a:masterClrMapping/>
  </p:clrMapOvr>
  <mc:AlternateContent xmlns:mc="http://schemas.openxmlformats.org/markup-compatibility/2006">
    <mc:Choice xmlns:p14="http://schemas.microsoft.com/office/powerpoint/2010/main" Requires="p14">
      <p:transition spd="slow" p14:dur="2000" advTm="30590"/>
    </mc:Choice>
    <mc:Fallback>
      <p:transition spd="slow" advTm="30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プレゼン（佐藤）">
  <a:themeElements>
    <a:clrScheme name="佐藤１">
      <a:dk1>
        <a:srgbClr val="7F7F7F"/>
      </a:dk1>
      <a:lt1>
        <a:srgbClr val="FFFFFF"/>
      </a:lt1>
      <a:dk2>
        <a:srgbClr val="72A9D9"/>
      </a:dk2>
      <a:lt2>
        <a:srgbClr val="E7E6E6"/>
      </a:lt2>
      <a:accent1>
        <a:srgbClr val="72A9D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佐藤">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プレゼン（佐藤）</Template>
  <TotalTime>4385</TotalTime>
  <Words>2945</Words>
  <Application>Microsoft Office PowerPoint</Application>
  <PresentationFormat>画面に合わせる (4:3)</PresentationFormat>
  <Paragraphs>464</Paragraphs>
  <Slides>18</Slides>
  <Notes>18</Notes>
  <HiddenSlides>0</HiddenSlides>
  <MMClips>18</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ＭＳ Ｐゴシック</vt:lpstr>
      <vt:lpstr>メイリオ</vt:lpstr>
      <vt:lpstr>游ゴシック</vt:lpstr>
      <vt:lpstr>Arial</vt:lpstr>
      <vt:lpstr>Calibri</vt:lpstr>
      <vt:lpstr>Segoe UI</vt:lpstr>
      <vt:lpstr>Times New Roman</vt:lpstr>
      <vt:lpstr>プレゼン（佐藤）</vt:lpstr>
      <vt:lpstr>貧困世帯と非貧困世帯における食生活と剥奪指標の特徴</vt:lpstr>
      <vt:lpstr>PowerPoint プレゼンテーション</vt:lpstr>
      <vt:lpstr>PowerPoint プレゼンテーション</vt:lpstr>
      <vt:lpstr>貧困の指標</vt:lpstr>
      <vt:lpstr>ユニセフ「子どもの物質的剥奪指標」</vt:lpstr>
      <vt:lpstr>EU「子どもの剥奪指標」</vt:lpstr>
      <vt:lpstr>調査方法</vt:lpstr>
      <vt:lpstr>貧困の定義と統計解析</vt:lpstr>
      <vt:lpstr>PowerPoint プレゼンテーション</vt:lpstr>
      <vt:lpstr>PowerPoint プレゼンテーション</vt:lpstr>
      <vt:lpstr>対象者の背景</vt:lpstr>
      <vt:lpstr>食生活</vt:lpstr>
      <vt:lpstr>学習環境</vt:lpstr>
      <vt:lpstr>放課後の過ごし方</vt:lpstr>
      <vt:lpstr>誕生日の過ごし方</vt:lpstr>
      <vt:lpstr>自転車の保有状況</vt:lpstr>
      <vt:lpstr>ICT機器所有・ネット環境</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kodomo</dc:creator>
  <cp:lastModifiedBy>佐藤 洋一</cp:lastModifiedBy>
  <cp:revision>259</cp:revision>
  <cp:lastPrinted>2018-04-11T00:25:27Z</cp:lastPrinted>
  <dcterms:created xsi:type="dcterms:W3CDTF">2018-04-05T00:33:52Z</dcterms:created>
  <dcterms:modified xsi:type="dcterms:W3CDTF">2021-03-08T06:21:27Z</dcterms:modified>
</cp:coreProperties>
</file>